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4"/>
    <p:sldMasterId id="2147483667" r:id="rId5"/>
  </p:sldMasterIdLst>
  <p:notesMasterIdLst>
    <p:notesMasterId r:id="rId15"/>
  </p:notesMasterIdLst>
  <p:handoutMasterIdLst>
    <p:handoutMasterId r:id="rId16"/>
  </p:handoutMasterIdLst>
  <p:sldIdLst>
    <p:sldId id="474" r:id="rId6"/>
    <p:sldId id="472" r:id="rId7"/>
    <p:sldId id="481" r:id="rId8"/>
    <p:sldId id="482" r:id="rId9"/>
    <p:sldId id="483" r:id="rId10"/>
    <p:sldId id="476" r:id="rId11"/>
    <p:sldId id="477" r:id="rId12"/>
    <p:sldId id="478" r:id="rId13"/>
    <p:sldId id="479" r:id="rId14"/>
  </p:sldIdLst>
  <p:sldSz cx="12192000" cy="6858000"/>
  <p:notesSz cx="6797675" cy="9926638"/>
  <p:custDataLst>
    <p:tags r:id="rId17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s" id="{B87BB683-FB7D-4EE5-A289-E7B4B94D842B}">
          <p14:sldIdLst>
            <p14:sldId id="474"/>
            <p14:sldId id="472"/>
            <p14:sldId id="481"/>
            <p14:sldId id="482"/>
            <p14:sldId id="483"/>
            <p14:sldId id="476"/>
            <p14:sldId id="477"/>
            <p14:sldId id="478"/>
            <p14:sldId id="479"/>
          </p14:sldIdLst>
        </p14:section>
        <p14:section name="Archiv" id="{B4AB4DD1-2BEB-4725-B396-85B464322D5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888" userDrawn="1">
          <p15:clr>
            <a:srgbClr val="A4A3A4"/>
          </p15:clr>
        </p15:guide>
        <p15:guide id="4" orient="horz" pos="754" userDrawn="1">
          <p15:clr>
            <a:srgbClr val="A4A3A4"/>
          </p15:clr>
        </p15:guide>
        <p15:guide id="5" orient="horz" pos="1729" userDrawn="1">
          <p15:clr>
            <a:srgbClr val="A4A3A4"/>
          </p15:clr>
        </p15:guide>
        <p15:guide id="6" orient="horz" pos="2704" userDrawn="1">
          <p15:clr>
            <a:srgbClr val="A4A3A4"/>
          </p15:clr>
        </p15:guide>
        <p15:guide id="7" orient="horz" pos="1049" userDrawn="1">
          <p15:clr>
            <a:srgbClr val="A4A3A4"/>
          </p15:clr>
        </p15:guide>
        <p15:guide id="8" pos="38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 Reinke" initials="CR" lastIdx="11" clrIdx="0">
    <p:extLst>
      <p:ext uri="{19B8F6BF-5375-455C-9EA6-DF929625EA0E}">
        <p15:presenceInfo xmlns:p15="http://schemas.microsoft.com/office/powerpoint/2012/main" userId="0413e2ec148b7b64" providerId="Windows Live"/>
      </p:ext>
    </p:extLst>
  </p:cmAuthor>
  <p:cmAuthor id="2" name="Hendrik Hellhammer" initials="HH" lastIdx="1" clrIdx="1">
    <p:extLst>
      <p:ext uri="{19B8F6BF-5375-455C-9EA6-DF929625EA0E}">
        <p15:presenceInfo xmlns:p15="http://schemas.microsoft.com/office/powerpoint/2012/main" userId="S::hendrik.hellhammer@mhp.com::c3fa0d88-8461-4c43-a035-384ad57e24e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4F73"/>
    <a:srgbClr val="E31E24"/>
    <a:srgbClr val="008DD2"/>
    <a:srgbClr val="A32A3B"/>
    <a:srgbClr val="134F72"/>
    <a:srgbClr val="0C4A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72" autoAdjust="0"/>
    <p:restoredTop sz="93447" autoAdjust="0"/>
  </p:normalViewPr>
  <p:slideViewPr>
    <p:cSldViewPr snapToGrid="0" showGuides="1">
      <p:cViewPr varScale="1">
        <p:scale>
          <a:sx n="103" d="100"/>
          <a:sy n="103" d="100"/>
        </p:scale>
        <p:origin x="1140" y="114"/>
      </p:cViewPr>
      <p:guideLst>
        <p:guide orient="horz" pos="2478"/>
        <p:guide pos="3840"/>
        <p:guide orient="horz" pos="1888"/>
        <p:guide orient="horz" pos="754"/>
        <p:guide orient="horz" pos="1729"/>
        <p:guide orient="horz" pos="2704"/>
        <p:guide orient="horz" pos="1049"/>
        <p:guide pos="38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>
        <p:scale>
          <a:sx n="125" d="100"/>
          <a:sy n="125" d="100"/>
        </p:scale>
        <p:origin x="1112" y="-12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0379" tIns="45189" rIns="90379" bIns="45189" rtlCol="0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8056"/>
          </a:xfrm>
          <a:prstGeom prst="rect">
            <a:avLst/>
          </a:prstGeom>
        </p:spPr>
        <p:txBody>
          <a:bodyPr vert="horz" lIns="90379" tIns="45189" rIns="90379" bIns="45189" rtlCol="0"/>
          <a:lstStyle>
            <a:lvl1pPr algn="r">
              <a:defRPr sz="1100"/>
            </a:lvl1pPr>
          </a:lstStyle>
          <a:p>
            <a:fld id="{60EB8926-3581-4E01-8D9C-A1082F7E7806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0379" tIns="45189" rIns="90379" bIns="45189" rtlCol="0" anchor="b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5" y="9428584"/>
            <a:ext cx="2945659" cy="498055"/>
          </a:xfrm>
          <a:prstGeom prst="rect">
            <a:avLst/>
          </a:prstGeom>
        </p:spPr>
        <p:txBody>
          <a:bodyPr vert="horz" lIns="90379" tIns="45189" rIns="90379" bIns="45189" rtlCol="0" anchor="b"/>
          <a:lstStyle>
            <a:lvl1pPr algn="r">
              <a:defRPr sz="1100"/>
            </a:lvl1pPr>
          </a:lstStyle>
          <a:p>
            <a:fld id="{7B904701-17D9-44B6-BE78-35C4C9B3E7B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82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0379" tIns="45189" rIns="90379" bIns="45189" rtlCol="0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056"/>
          </a:xfrm>
          <a:prstGeom prst="rect">
            <a:avLst/>
          </a:prstGeom>
        </p:spPr>
        <p:txBody>
          <a:bodyPr vert="horz" lIns="90379" tIns="45189" rIns="90379" bIns="45189" rtlCol="0"/>
          <a:lstStyle>
            <a:lvl1pPr algn="r">
              <a:defRPr sz="1100"/>
            </a:lvl1pPr>
          </a:lstStyle>
          <a:p>
            <a:fld id="{5CB06B14-FCDE-4699-8376-68379BB33846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379" tIns="45189" rIns="90379" bIns="45189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0379" tIns="45189" rIns="90379" bIns="45189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0379" tIns="45189" rIns="90379" bIns="45189" rtlCol="0" anchor="b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5" y="9428584"/>
            <a:ext cx="2945659" cy="498055"/>
          </a:xfrm>
          <a:prstGeom prst="rect">
            <a:avLst/>
          </a:prstGeom>
        </p:spPr>
        <p:txBody>
          <a:bodyPr vert="horz" lIns="90379" tIns="45189" rIns="90379" bIns="45189" rtlCol="0" anchor="b"/>
          <a:lstStyle>
            <a:lvl1pPr algn="r">
              <a:defRPr sz="1100"/>
            </a:lvl1pPr>
          </a:lstStyle>
          <a:p>
            <a:fld id="{1126EA29-A0D4-43F4-A780-6D7C712EEF8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809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Master" Target="../slideMasters/slideMaster1.xml"/><Relationship Id="rId7" Type="http://schemas.microsoft.com/office/2007/relationships/hdphoto" Target="../media/hdphoto1.wdp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Master" Target="../slideMasters/slideMaster1.xml"/><Relationship Id="rId7" Type="http://schemas.microsoft.com/office/2007/relationships/hdphoto" Target="../media/hdphoto1.wdp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Master" Target="../slideMasters/slideMaster1.xml"/><Relationship Id="rId7" Type="http://schemas.microsoft.com/office/2007/relationships/hdphoto" Target="../media/hdphoto1.wdp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kt 1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198349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15" name="Objekt 1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1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4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fficinaSansITCPro Book" panose="02000506040000020004" pitchFamily="50" charset="0"/>
              </a:defRPr>
            </a:lvl1pPr>
          </a:lstStyle>
          <a:p>
            <a:fld id="{375E4DB2-4311-49AA-8F65-5F6BB0E8A3C9}" type="datetime1">
              <a:rPr lang="en-GB" smtClean="0"/>
              <a:pPr/>
              <a:t>30/04/2026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de-DE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Deutscher Ruder-Club von 1884 e.V. Hannover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fficinaSansITCPro Book" panose="02000506040000020004" pitchFamily="50" charset="0"/>
              </a:defRPr>
            </a:lvl1pPr>
          </a:lstStyle>
          <a:p>
            <a:fld id="{24821A9D-ECC9-4A18-8643-073C01B6DC1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1191C3C4-C0BC-4783-9F3F-5CCCEA6AB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3876"/>
            <a:ext cx="9836700" cy="715478"/>
          </a:xfrm>
        </p:spPr>
        <p:txBody>
          <a:bodyPr>
            <a:normAutofit/>
          </a:bodyPr>
          <a:lstStyle>
            <a:lvl1pPr>
              <a:defRPr sz="3200">
                <a:latin typeface="OfficinaSansITCPro Book" panose="02000506040000020004" pitchFamily="50" charset="0"/>
              </a:defRPr>
            </a:lvl1pPr>
          </a:lstStyle>
          <a:p>
            <a:r>
              <a:rPr lang="de-DE" dirty="0"/>
              <a:t>Titel</a:t>
            </a:r>
            <a:endParaRPr lang="en-GB" dirty="0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780FD73-885C-441A-A12E-865AC9F672F9}"/>
              </a:ext>
            </a:extLst>
          </p:cNvPr>
          <p:cNvGrpSpPr/>
          <p:nvPr userDrawn="1"/>
        </p:nvGrpSpPr>
        <p:grpSpPr>
          <a:xfrm flipV="1">
            <a:off x="801207" y="1299305"/>
            <a:ext cx="1035717" cy="496495"/>
            <a:chOff x="87627" y="1599793"/>
            <a:chExt cx="1035717" cy="496495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D9FE966B-2ACC-4F4D-BFF7-771A4571A216}"/>
                </a:ext>
              </a:extLst>
            </p:cNvPr>
            <p:cNvSpPr/>
            <p:nvPr userDrawn="1"/>
          </p:nvSpPr>
          <p:spPr>
            <a:xfrm>
              <a:off x="238125" y="1740695"/>
              <a:ext cx="240505" cy="242886"/>
            </a:xfrm>
            <a:prstGeom prst="rect">
              <a:avLst/>
            </a:prstGeom>
            <a:solidFill>
              <a:srgbClr val="E31E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88EF7CAC-0CFB-4BE9-AF1A-53C37CCC5F2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clrChange>
                <a:clrFrom>
                  <a:srgbClr val="A32A3B"/>
                </a:clrFrom>
                <a:clrTo>
                  <a:srgbClr val="A32A3B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</a14:imgLayer>
                  </a14:imgProps>
                </a:ext>
              </a:extLst>
            </a:blip>
            <a:srcRect r="47909" b="37058"/>
            <a:stretch/>
          </p:blipFill>
          <p:spPr>
            <a:xfrm rot="19047656">
              <a:off x="87627" y="1679894"/>
              <a:ext cx="389896" cy="410992"/>
            </a:xfrm>
            <a:prstGeom prst="rect">
              <a:avLst/>
            </a:prstGeom>
          </p:spPr>
        </p:pic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BF9519C7-3237-4601-A15C-B6A93FA202C8}"/>
                </a:ext>
              </a:extLst>
            </p:cNvPr>
            <p:cNvGrpSpPr/>
            <p:nvPr userDrawn="1"/>
          </p:nvGrpSpPr>
          <p:grpSpPr>
            <a:xfrm>
              <a:off x="427392" y="1599793"/>
              <a:ext cx="646196" cy="441642"/>
              <a:chOff x="1912144" y="2300290"/>
              <a:chExt cx="646196" cy="441642"/>
            </a:xfrm>
          </p:grpSpPr>
          <p:sp>
            <p:nvSpPr>
              <p:cNvPr id="32" name="Flussdiagramm: Daten 31">
                <a:extLst>
                  <a:ext uri="{FF2B5EF4-FFF2-40B4-BE49-F238E27FC236}">
                    <a16:creationId xmlns:a16="http://schemas.microsoft.com/office/drawing/2014/main" id="{5CB80884-1113-4FD7-9CEF-5ECFA3656894}"/>
                  </a:ext>
                </a:extLst>
              </p:cNvPr>
              <p:cNvSpPr/>
              <p:nvPr userDrawn="1"/>
            </p:nvSpPr>
            <p:spPr>
              <a:xfrm rot="10800000" flipH="1">
                <a:off x="1912144" y="2411381"/>
                <a:ext cx="646196" cy="281519"/>
              </a:xfrm>
              <a:prstGeom prst="flowChartInputOutput">
                <a:avLst/>
              </a:prstGeom>
              <a:solidFill>
                <a:srgbClr val="008D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3" name="Grafik 32">
                <a:extLst>
                  <a:ext uri="{FF2B5EF4-FFF2-40B4-BE49-F238E27FC236}">
                    <a16:creationId xmlns:a16="http://schemas.microsoft.com/office/drawing/2014/main" id="{2CF360C8-205B-4037-9220-339C8278658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clrChange>
                  <a:clrFrom>
                    <a:srgbClr val="134F73"/>
                  </a:clrFrom>
                  <a:clrTo>
                    <a:srgbClr val="134F73">
                      <a:alpha val="0"/>
                    </a:srgbClr>
                  </a:clrTo>
                </a:clrChange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44311" t="32365" r="-1"/>
              <a:stretch/>
            </p:blipFill>
            <p:spPr>
              <a:xfrm rot="19047656">
                <a:off x="1974363" y="2300290"/>
                <a:ext cx="416826" cy="441642"/>
              </a:xfrm>
              <a:prstGeom prst="rect">
                <a:avLst/>
              </a:prstGeom>
            </p:spPr>
          </p:pic>
          <p:sp>
            <p:nvSpPr>
              <p:cNvPr id="34" name="Rechteck 33">
                <a:extLst>
                  <a:ext uri="{FF2B5EF4-FFF2-40B4-BE49-F238E27FC236}">
                    <a16:creationId xmlns:a16="http://schemas.microsoft.com/office/drawing/2014/main" id="{61200B8A-09F7-4ED4-BEB6-80AC5067CA8B}"/>
                  </a:ext>
                </a:extLst>
              </p:cNvPr>
              <p:cNvSpPr/>
              <p:nvPr userDrawn="1"/>
            </p:nvSpPr>
            <p:spPr>
              <a:xfrm rot="4062878">
                <a:off x="1818785" y="2557224"/>
                <a:ext cx="298450" cy="6809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C7833DBA-CAC0-41C4-AF79-80280B3106BD}"/>
                </a:ext>
              </a:extLst>
            </p:cNvPr>
            <p:cNvSpPr/>
            <p:nvPr userDrawn="1"/>
          </p:nvSpPr>
          <p:spPr>
            <a:xfrm rot="8340688">
              <a:off x="824894" y="1899816"/>
              <a:ext cx="298450" cy="19647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A145462B-72B8-4304-AD62-A446DA860EF2}"/>
                </a:ext>
              </a:extLst>
            </p:cNvPr>
            <p:cNvSpPr/>
            <p:nvPr userDrawn="1"/>
          </p:nvSpPr>
          <p:spPr>
            <a:xfrm rot="7937226">
              <a:off x="919431" y="1646143"/>
              <a:ext cx="81129" cy="19647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F91A2B5E-3B36-44B3-A0A3-0A686136108B}"/>
                </a:ext>
              </a:extLst>
            </p:cNvPr>
            <p:cNvSpPr/>
            <p:nvPr userDrawn="1"/>
          </p:nvSpPr>
          <p:spPr>
            <a:xfrm rot="5400000">
              <a:off x="432399" y="1600982"/>
              <a:ext cx="81129" cy="19647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3D041383-AD9C-4DCD-A8EB-03609E3DACEA}"/>
                </a:ext>
              </a:extLst>
            </p:cNvPr>
            <p:cNvSpPr/>
            <p:nvPr userDrawn="1"/>
          </p:nvSpPr>
          <p:spPr>
            <a:xfrm rot="5400000">
              <a:off x="552298" y="1903505"/>
              <a:ext cx="45719" cy="19647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CC2A4DD0-6916-4AC8-B876-0CA6D5B40F52}"/>
                </a:ext>
              </a:extLst>
            </p:cNvPr>
            <p:cNvSpPr/>
            <p:nvPr userDrawn="1"/>
          </p:nvSpPr>
          <p:spPr>
            <a:xfrm rot="9597059">
              <a:off x="413833" y="1683002"/>
              <a:ext cx="45719" cy="19647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85FB63D7-A044-4214-9F23-14B05C63210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298700" y="1435100"/>
            <a:ext cx="9895901" cy="0"/>
          </a:xfrm>
          <a:prstGeom prst="line">
            <a:avLst/>
          </a:prstGeom>
          <a:ln w="57150">
            <a:solidFill>
              <a:srgbClr val="E31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1C468998-422A-4D41-861F-74182093D7C6}"/>
              </a:ext>
            </a:extLst>
          </p:cNvPr>
          <p:cNvCxnSpPr/>
          <p:nvPr userDrawn="1"/>
        </p:nvCxnSpPr>
        <p:spPr>
          <a:xfrm flipH="1">
            <a:off x="1655051" y="1552637"/>
            <a:ext cx="10332000" cy="0"/>
          </a:xfrm>
          <a:prstGeom prst="line">
            <a:avLst/>
          </a:prstGeom>
          <a:ln w="57150">
            <a:solidFill>
              <a:srgbClr val="008D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838200" y="1793875"/>
            <a:ext cx="10515599" cy="43386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881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6743">
          <p15:clr>
            <a:srgbClr val="FBAE40"/>
          </p15:clr>
        </p15:guide>
        <p15:guide id="3" orient="horz" pos="1139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_Titel und Inhalt zentri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kt 1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78806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15" name="Objekt 1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1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4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fficinaSansITCPro Book" panose="02000506040000020004" pitchFamily="50" charset="0"/>
              </a:defRPr>
            </a:lvl1pPr>
          </a:lstStyle>
          <a:p>
            <a:fld id="{375E4DB2-4311-49AA-8F65-5F6BB0E8A3C9}" type="datetime1">
              <a:rPr lang="en-GB" smtClean="0"/>
              <a:pPr/>
              <a:t>30/04/2026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de-DE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Deutscher Ruder-Club von 1884 e.V. Hannover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fficinaSansITCPro Book" panose="02000506040000020004" pitchFamily="50" charset="0"/>
              </a:defRPr>
            </a:lvl1pPr>
          </a:lstStyle>
          <a:p>
            <a:fld id="{24821A9D-ECC9-4A18-8643-073C01B6DC1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1191C3C4-C0BC-4783-9F3F-5CCCEA6AB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3876"/>
            <a:ext cx="9836700" cy="715478"/>
          </a:xfrm>
        </p:spPr>
        <p:txBody>
          <a:bodyPr>
            <a:normAutofit/>
          </a:bodyPr>
          <a:lstStyle>
            <a:lvl1pPr>
              <a:defRPr sz="3200">
                <a:latin typeface="OfficinaSansITCPro Book" panose="02000506040000020004" pitchFamily="50" charset="0"/>
              </a:defRPr>
            </a:lvl1pPr>
          </a:lstStyle>
          <a:p>
            <a:r>
              <a:rPr lang="de-DE" dirty="0"/>
              <a:t>Titel</a:t>
            </a:r>
            <a:endParaRPr lang="en-GB" dirty="0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780FD73-885C-441A-A12E-865AC9F672F9}"/>
              </a:ext>
            </a:extLst>
          </p:cNvPr>
          <p:cNvGrpSpPr/>
          <p:nvPr userDrawn="1"/>
        </p:nvGrpSpPr>
        <p:grpSpPr>
          <a:xfrm flipV="1">
            <a:off x="801207" y="1299305"/>
            <a:ext cx="1035717" cy="496495"/>
            <a:chOff x="87627" y="1599793"/>
            <a:chExt cx="1035717" cy="496495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D9FE966B-2ACC-4F4D-BFF7-771A4571A216}"/>
                </a:ext>
              </a:extLst>
            </p:cNvPr>
            <p:cNvSpPr/>
            <p:nvPr userDrawn="1"/>
          </p:nvSpPr>
          <p:spPr>
            <a:xfrm>
              <a:off x="238125" y="1740695"/>
              <a:ext cx="240505" cy="242886"/>
            </a:xfrm>
            <a:prstGeom prst="rect">
              <a:avLst/>
            </a:prstGeom>
            <a:solidFill>
              <a:srgbClr val="E31E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88EF7CAC-0CFB-4BE9-AF1A-53C37CCC5F2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clrChange>
                <a:clrFrom>
                  <a:srgbClr val="A32A3B"/>
                </a:clrFrom>
                <a:clrTo>
                  <a:srgbClr val="A32A3B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</a14:imgLayer>
                  </a14:imgProps>
                </a:ext>
              </a:extLst>
            </a:blip>
            <a:srcRect r="47909" b="37058"/>
            <a:stretch/>
          </p:blipFill>
          <p:spPr>
            <a:xfrm rot="19047656">
              <a:off x="87627" y="1679894"/>
              <a:ext cx="389896" cy="410992"/>
            </a:xfrm>
            <a:prstGeom prst="rect">
              <a:avLst/>
            </a:prstGeom>
          </p:spPr>
        </p:pic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BF9519C7-3237-4601-A15C-B6A93FA202C8}"/>
                </a:ext>
              </a:extLst>
            </p:cNvPr>
            <p:cNvGrpSpPr/>
            <p:nvPr userDrawn="1"/>
          </p:nvGrpSpPr>
          <p:grpSpPr>
            <a:xfrm>
              <a:off x="427392" y="1599793"/>
              <a:ext cx="646196" cy="441642"/>
              <a:chOff x="1912144" y="2300290"/>
              <a:chExt cx="646196" cy="441642"/>
            </a:xfrm>
          </p:grpSpPr>
          <p:sp>
            <p:nvSpPr>
              <p:cNvPr id="32" name="Flussdiagramm: Daten 31">
                <a:extLst>
                  <a:ext uri="{FF2B5EF4-FFF2-40B4-BE49-F238E27FC236}">
                    <a16:creationId xmlns:a16="http://schemas.microsoft.com/office/drawing/2014/main" id="{5CB80884-1113-4FD7-9CEF-5ECFA3656894}"/>
                  </a:ext>
                </a:extLst>
              </p:cNvPr>
              <p:cNvSpPr/>
              <p:nvPr userDrawn="1"/>
            </p:nvSpPr>
            <p:spPr>
              <a:xfrm rot="10800000" flipH="1">
                <a:off x="1912144" y="2411381"/>
                <a:ext cx="646196" cy="281519"/>
              </a:xfrm>
              <a:prstGeom prst="flowChartInputOutput">
                <a:avLst/>
              </a:prstGeom>
              <a:solidFill>
                <a:srgbClr val="008D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3" name="Grafik 32">
                <a:extLst>
                  <a:ext uri="{FF2B5EF4-FFF2-40B4-BE49-F238E27FC236}">
                    <a16:creationId xmlns:a16="http://schemas.microsoft.com/office/drawing/2014/main" id="{2CF360C8-205B-4037-9220-339C8278658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clrChange>
                  <a:clrFrom>
                    <a:srgbClr val="134F73"/>
                  </a:clrFrom>
                  <a:clrTo>
                    <a:srgbClr val="134F73">
                      <a:alpha val="0"/>
                    </a:srgbClr>
                  </a:clrTo>
                </a:clrChange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44311" t="32365" r="-1"/>
              <a:stretch/>
            </p:blipFill>
            <p:spPr>
              <a:xfrm rot="19047656">
                <a:off x="1974363" y="2300290"/>
                <a:ext cx="416826" cy="441642"/>
              </a:xfrm>
              <a:prstGeom prst="rect">
                <a:avLst/>
              </a:prstGeom>
            </p:spPr>
          </p:pic>
          <p:sp>
            <p:nvSpPr>
              <p:cNvPr id="34" name="Rechteck 33">
                <a:extLst>
                  <a:ext uri="{FF2B5EF4-FFF2-40B4-BE49-F238E27FC236}">
                    <a16:creationId xmlns:a16="http://schemas.microsoft.com/office/drawing/2014/main" id="{61200B8A-09F7-4ED4-BEB6-80AC5067CA8B}"/>
                  </a:ext>
                </a:extLst>
              </p:cNvPr>
              <p:cNvSpPr/>
              <p:nvPr userDrawn="1"/>
            </p:nvSpPr>
            <p:spPr>
              <a:xfrm rot="4062878">
                <a:off x="1818785" y="2557224"/>
                <a:ext cx="298450" cy="6809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C7833DBA-CAC0-41C4-AF79-80280B3106BD}"/>
                </a:ext>
              </a:extLst>
            </p:cNvPr>
            <p:cNvSpPr/>
            <p:nvPr userDrawn="1"/>
          </p:nvSpPr>
          <p:spPr>
            <a:xfrm rot="8340688">
              <a:off x="824894" y="1899816"/>
              <a:ext cx="298450" cy="19647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A145462B-72B8-4304-AD62-A446DA860EF2}"/>
                </a:ext>
              </a:extLst>
            </p:cNvPr>
            <p:cNvSpPr/>
            <p:nvPr userDrawn="1"/>
          </p:nvSpPr>
          <p:spPr>
            <a:xfrm rot="7937226">
              <a:off x="919431" y="1646143"/>
              <a:ext cx="81129" cy="19647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F91A2B5E-3B36-44B3-A0A3-0A686136108B}"/>
                </a:ext>
              </a:extLst>
            </p:cNvPr>
            <p:cNvSpPr/>
            <p:nvPr userDrawn="1"/>
          </p:nvSpPr>
          <p:spPr>
            <a:xfrm rot="5400000">
              <a:off x="432399" y="1600982"/>
              <a:ext cx="81129" cy="19647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3D041383-AD9C-4DCD-A8EB-03609E3DACEA}"/>
                </a:ext>
              </a:extLst>
            </p:cNvPr>
            <p:cNvSpPr/>
            <p:nvPr userDrawn="1"/>
          </p:nvSpPr>
          <p:spPr>
            <a:xfrm rot="5400000">
              <a:off x="552298" y="1903505"/>
              <a:ext cx="45719" cy="19647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CC2A4DD0-6916-4AC8-B876-0CA6D5B40F52}"/>
                </a:ext>
              </a:extLst>
            </p:cNvPr>
            <p:cNvSpPr/>
            <p:nvPr userDrawn="1"/>
          </p:nvSpPr>
          <p:spPr>
            <a:xfrm rot="9597059">
              <a:off x="413833" y="1683002"/>
              <a:ext cx="45719" cy="19647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85FB63D7-A044-4214-9F23-14B05C63210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298700" y="1435100"/>
            <a:ext cx="9895901" cy="0"/>
          </a:xfrm>
          <a:prstGeom prst="line">
            <a:avLst/>
          </a:prstGeom>
          <a:ln w="57150">
            <a:solidFill>
              <a:srgbClr val="E31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1C468998-422A-4D41-861F-74182093D7C6}"/>
              </a:ext>
            </a:extLst>
          </p:cNvPr>
          <p:cNvCxnSpPr/>
          <p:nvPr userDrawn="1"/>
        </p:nvCxnSpPr>
        <p:spPr>
          <a:xfrm flipH="1">
            <a:off x="1655051" y="1552637"/>
            <a:ext cx="10332000" cy="0"/>
          </a:xfrm>
          <a:prstGeom prst="line">
            <a:avLst/>
          </a:prstGeom>
          <a:ln w="57150">
            <a:solidFill>
              <a:srgbClr val="008D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3581400" y="1793875"/>
            <a:ext cx="5029200" cy="4338628"/>
          </a:xfrm>
        </p:spPr>
        <p:txBody>
          <a:bodyPr/>
          <a:lstStyle>
            <a:lvl1pPr marL="0" indent="0" algn="ctr">
              <a:buNone/>
              <a:defRPr b="1"/>
            </a:lvl1pPr>
            <a:lvl2pPr marL="0" indent="0" algn="ctr">
              <a:buNone/>
              <a:defRPr sz="2800"/>
            </a:lvl2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392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6743">
          <p15:clr>
            <a:srgbClr val="FBAE40"/>
          </p15:clr>
        </p15:guide>
        <p15:guide id="3" orient="horz" pos="1139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tertitel und zentriert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kt 1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110834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15" name="Objekt 1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1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4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fficinaSansITCPro Book" panose="02000506040000020004" pitchFamily="50" charset="0"/>
              </a:defRPr>
            </a:lvl1pPr>
          </a:lstStyle>
          <a:p>
            <a:fld id="{375E4DB2-4311-49AA-8F65-5F6BB0E8A3C9}" type="datetime1">
              <a:rPr lang="en-GB" smtClean="0"/>
              <a:pPr/>
              <a:t>30/04/2026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de-DE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Deutscher Ruder-Club von 1884 e.V. Hannover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fficinaSansITCPro Book" panose="02000506040000020004" pitchFamily="50" charset="0"/>
              </a:defRPr>
            </a:lvl1pPr>
          </a:lstStyle>
          <a:p>
            <a:fld id="{24821A9D-ECC9-4A18-8643-073C01B6DC1D}" type="slidenum">
              <a:rPr lang="en-GB" smtClean="0"/>
              <a:pPr/>
              <a:t>‹Nr.›</a:t>
            </a:fld>
            <a:endParaRPr lang="en-GB" dirty="0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780FD73-885C-441A-A12E-865AC9F672F9}"/>
              </a:ext>
            </a:extLst>
          </p:cNvPr>
          <p:cNvGrpSpPr/>
          <p:nvPr userDrawn="1"/>
        </p:nvGrpSpPr>
        <p:grpSpPr>
          <a:xfrm flipV="1">
            <a:off x="801207" y="1299305"/>
            <a:ext cx="1035717" cy="496495"/>
            <a:chOff x="87627" y="1599793"/>
            <a:chExt cx="1035717" cy="496495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D9FE966B-2ACC-4F4D-BFF7-771A4571A216}"/>
                </a:ext>
              </a:extLst>
            </p:cNvPr>
            <p:cNvSpPr/>
            <p:nvPr userDrawn="1"/>
          </p:nvSpPr>
          <p:spPr>
            <a:xfrm>
              <a:off x="238125" y="1740695"/>
              <a:ext cx="240505" cy="242886"/>
            </a:xfrm>
            <a:prstGeom prst="rect">
              <a:avLst/>
            </a:prstGeom>
            <a:solidFill>
              <a:srgbClr val="E31E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88EF7CAC-0CFB-4BE9-AF1A-53C37CCC5F2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clrChange>
                <a:clrFrom>
                  <a:srgbClr val="A32A3B"/>
                </a:clrFrom>
                <a:clrTo>
                  <a:srgbClr val="A32A3B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</a14:imgLayer>
                  </a14:imgProps>
                </a:ext>
              </a:extLst>
            </a:blip>
            <a:srcRect r="47909" b="37058"/>
            <a:stretch/>
          </p:blipFill>
          <p:spPr>
            <a:xfrm rot="19047656">
              <a:off x="87627" y="1679894"/>
              <a:ext cx="389896" cy="410992"/>
            </a:xfrm>
            <a:prstGeom prst="rect">
              <a:avLst/>
            </a:prstGeom>
          </p:spPr>
        </p:pic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BF9519C7-3237-4601-A15C-B6A93FA202C8}"/>
                </a:ext>
              </a:extLst>
            </p:cNvPr>
            <p:cNvGrpSpPr/>
            <p:nvPr userDrawn="1"/>
          </p:nvGrpSpPr>
          <p:grpSpPr>
            <a:xfrm>
              <a:off x="427392" y="1599793"/>
              <a:ext cx="646196" cy="441642"/>
              <a:chOff x="1912144" y="2300290"/>
              <a:chExt cx="646196" cy="441642"/>
            </a:xfrm>
          </p:grpSpPr>
          <p:sp>
            <p:nvSpPr>
              <p:cNvPr id="32" name="Flussdiagramm: Daten 31">
                <a:extLst>
                  <a:ext uri="{FF2B5EF4-FFF2-40B4-BE49-F238E27FC236}">
                    <a16:creationId xmlns:a16="http://schemas.microsoft.com/office/drawing/2014/main" id="{5CB80884-1113-4FD7-9CEF-5ECFA3656894}"/>
                  </a:ext>
                </a:extLst>
              </p:cNvPr>
              <p:cNvSpPr/>
              <p:nvPr userDrawn="1"/>
            </p:nvSpPr>
            <p:spPr>
              <a:xfrm rot="10800000" flipH="1">
                <a:off x="1912144" y="2411381"/>
                <a:ext cx="646196" cy="281519"/>
              </a:xfrm>
              <a:prstGeom prst="flowChartInputOutput">
                <a:avLst/>
              </a:prstGeom>
              <a:solidFill>
                <a:srgbClr val="008D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3" name="Grafik 32">
                <a:extLst>
                  <a:ext uri="{FF2B5EF4-FFF2-40B4-BE49-F238E27FC236}">
                    <a16:creationId xmlns:a16="http://schemas.microsoft.com/office/drawing/2014/main" id="{2CF360C8-205B-4037-9220-339C8278658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clrChange>
                  <a:clrFrom>
                    <a:srgbClr val="134F73"/>
                  </a:clrFrom>
                  <a:clrTo>
                    <a:srgbClr val="134F73">
                      <a:alpha val="0"/>
                    </a:srgbClr>
                  </a:clrTo>
                </a:clrChange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44311" t="32365" r="-1"/>
              <a:stretch/>
            </p:blipFill>
            <p:spPr>
              <a:xfrm rot="19047656">
                <a:off x="1974363" y="2300290"/>
                <a:ext cx="416826" cy="441642"/>
              </a:xfrm>
              <a:prstGeom prst="rect">
                <a:avLst/>
              </a:prstGeom>
            </p:spPr>
          </p:pic>
          <p:sp>
            <p:nvSpPr>
              <p:cNvPr id="34" name="Rechteck 33">
                <a:extLst>
                  <a:ext uri="{FF2B5EF4-FFF2-40B4-BE49-F238E27FC236}">
                    <a16:creationId xmlns:a16="http://schemas.microsoft.com/office/drawing/2014/main" id="{61200B8A-09F7-4ED4-BEB6-80AC5067CA8B}"/>
                  </a:ext>
                </a:extLst>
              </p:cNvPr>
              <p:cNvSpPr/>
              <p:nvPr userDrawn="1"/>
            </p:nvSpPr>
            <p:spPr>
              <a:xfrm rot="4062878">
                <a:off x="1818785" y="2557224"/>
                <a:ext cx="298450" cy="6809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C7833DBA-CAC0-41C4-AF79-80280B3106BD}"/>
                </a:ext>
              </a:extLst>
            </p:cNvPr>
            <p:cNvSpPr/>
            <p:nvPr userDrawn="1"/>
          </p:nvSpPr>
          <p:spPr>
            <a:xfrm rot="8340688">
              <a:off x="824894" y="1899816"/>
              <a:ext cx="298450" cy="19647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A145462B-72B8-4304-AD62-A446DA860EF2}"/>
                </a:ext>
              </a:extLst>
            </p:cNvPr>
            <p:cNvSpPr/>
            <p:nvPr userDrawn="1"/>
          </p:nvSpPr>
          <p:spPr>
            <a:xfrm rot="7937226">
              <a:off x="919431" y="1646143"/>
              <a:ext cx="81129" cy="19647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F91A2B5E-3B36-44B3-A0A3-0A686136108B}"/>
                </a:ext>
              </a:extLst>
            </p:cNvPr>
            <p:cNvSpPr/>
            <p:nvPr userDrawn="1"/>
          </p:nvSpPr>
          <p:spPr>
            <a:xfrm rot="5400000">
              <a:off x="432399" y="1600982"/>
              <a:ext cx="81129" cy="19647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3D041383-AD9C-4DCD-A8EB-03609E3DACEA}"/>
                </a:ext>
              </a:extLst>
            </p:cNvPr>
            <p:cNvSpPr/>
            <p:nvPr userDrawn="1"/>
          </p:nvSpPr>
          <p:spPr>
            <a:xfrm rot="5400000">
              <a:off x="552298" y="1903505"/>
              <a:ext cx="45719" cy="19647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CC2A4DD0-6916-4AC8-B876-0CA6D5B40F52}"/>
                </a:ext>
              </a:extLst>
            </p:cNvPr>
            <p:cNvSpPr/>
            <p:nvPr userDrawn="1"/>
          </p:nvSpPr>
          <p:spPr>
            <a:xfrm rot="9597059">
              <a:off x="413833" y="1683002"/>
              <a:ext cx="45719" cy="19647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85FB63D7-A044-4214-9F23-14B05C63210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298700" y="1435100"/>
            <a:ext cx="9895901" cy="0"/>
          </a:xfrm>
          <a:prstGeom prst="line">
            <a:avLst/>
          </a:prstGeom>
          <a:ln w="57150">
            <a:solidFill>
              <a:srgbClr val="E31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1C468998-422A-4D41-861F-74182093D7C6}"/>
              </a:ext>
            </a:extLst>
          </p:cNvPr>
          <p:cNvCxnSpPr/>
          <p:nvPr userDrawn="1"/>
        </p:nvCxnSpPr>
        <p:spPr>
          <a:xfrm flipH="1">
            <a:off x="1655051" y="1552637"/>
            <a:ext cx="10332000" cy="0"/>
          </a:xfrm>
          <a:prstGeom prst="line">
            <a:avLst/>
          </a:prstGeom>
          <a:ln w="57150">
            <a:solidFill>
              <a:srgbClr val="008D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el 1">
            <a:extLst>
              <a:ext uri="{FF2B5EF4-FFF2-40B4-BE49-F238E27FC236}">
                <a16:creationId xmlns:a16="http://schemas.microsoft.com/office/drawing/2014/main" id="{1191C3C4-C0BC-4783-9F3F-5CCCEA6AB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855"/>
            <a:ext cx="9836700" cy="715478"/>
          </a:xfrm>
        </p:spPr>
        <p:txBody>
          <a:bodyPr>
            <a:normAutofit/>
          </a:bodyPr>
          <a:lstStyle>
            <a:lvl1pPr>
              <a:defRPr sz="3200">
                <a:latin typeface="OfficinaSansITCPro Book" panose="02000506040000020004" pitchFamily="50" charset="0"/>
              </a:defRPr>
            </a:lvl1pPr>
          </a:lstStyle>
          <a:p>
            <a:r>
              <a:rPr lang="de-DE" dirty="0"/>
              <a:t>Titel</a:t>
            </a:r>
            <a:endParaRPr lang="en-GB" dirty="0"/>
          </a:p>
        </p:txBody>
      </p:sp>
      <p:sp>
        <p:nvSpPr>
          <p:cNvPr id="38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837098"/>
            <a:ext cx="10056813" cy="4318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39" name="Inhaltsplatzhalter 2"/>
          <p:cNvSpPr>
            <a:spLocks noGrp="1"/>
          </p:cNvSpPr>
          <p:nvPr>
            <p:ph sz="quarter" idx="15"/>
          </p:nvPr>
        </p:nvSpPr>
        <p:spPr>
          <a:xfrm>
            <a:off x="4038601" y="1793875"/>
            <a:ext cx="4114800" cy="4338628"/>
          </a:xfrm>
        </p:spPr>
        <p:txBody>
          <a:bodyPr/>
          <a:lstStyle>
            <a:lvl1pPr marL="0" indent="0" algn="ctr">
              <a:buNone/>
              <a:defRPr/>
            </a:lvl1pPr>
            <a:lvl2pPr marL="0" indent="0" algn="ctr">
              <a:buNone/>
              <a:defRPr/>
            </a:lvl2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008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6743">
          <p15:clr>
            <a:srgbClr val="FBAE40"/>
          </p15:clr>
        </p15:guide>
        <p15:guide id="3" orient="horz" pos="1139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4596"/>
            <a:ext cx="9214987" cy="76028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38BAE-FAD0-444B-8EEB-072237006B95}" type="datetime1">
              <a:rPr lang="de-DE" smtClean="0"/>
              <a:t>30.04.2026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Ordentliche Mitgliederversammlung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E17EB90-A5AE-49FA-A141-5DACB24F7BDB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FD761D6-0D44-4852-97AD-53345EC42F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1239225"/>
            <a:ext cx="8938847" cy="474663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de-DE" dirty="0"/>
              <a:t>Untertitel bearbeiten</a:t>
            </a:r>
          </a:p>
        </p:txBody>
      </p:sp>
    </p:spTree>
    <p:extLst>
      <p:ext uri="{BB962C8B-B14F-4D97-AF65-F5344CB8AC3E}">
        <p14:creationId xmlns:p14="http://schemas.microsoft.com/office/powerpoint/2010/main" val="2961483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E2DD4F62-9A22-4C00-943F-B8474E2F44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09756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E2DD4F62-9A22-4C00-943F-B8474E2F44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0E2974AE-E413-4CC6-83FC-40DEF5D5C4B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6000" b="0" i="0" baseline="0">
              <a:latin typeface="Cambria" panose="02040503050406030204" pitchFamily="18" charset="0"/>
              <a:ea typeface="+mj-ea"/>
              <a:cs typeface="+mj-cs"/>
              <a:sym typeface="Cambria" panose="02040503050406030204" pitchFamily="18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6A57CF-5766-4544-BFE3-2A13B8E317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4874" y="1370013"/>
            <a:ext cx="7124701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latin typeface="Cambria" panose="02040503050406030204" pitchFamily="18" charset="0"/>
              </a:defRPr>
            </a:lvl1pPr>
          </a:lstStyle>
          <a:p>
            <a:r>
              <a:rPr lang="de-DE"/>
              <a:t>TITEL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9DCDDBF-35B3-4D15-9112-31C2CD56F3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14873" y="3849688"/>
            <a:ext cx="712470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ambria" panose="0204050305040603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Untertitel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735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76FAED3-ED86-930D-8EE5-ED7D978F4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B2629-21BD-DA4A-AD2D-207473A2DC6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E29BFB3-4AF1-73D7-E942-831301D86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15E4065-5A6D-FC3E-9F37-FFA701210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B068-A136-334F-9F66-E04B9287EAC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40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E2DD4F62-9A22-4C00-943F-B8474E2F44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09756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E2DD4F62-9A22-4C00-943F-B8474E2F44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0E2974AE-E413-4CC6-83FC-40DEF5D5C4B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6000" b="0" i="0" baseline="0" dirty="0">
              <a:latin typeface="Cambria" panose="02040503050406030204" pitchFamily="18" charset="0"/>
              <a:ea typeface="+mj-ea"/>
              <a:cs typeface="+mj-cs"/>
              <a:sym typeface="Cambria" panose="02040503050406030204" pitchFamily="18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6A57CF-5766-4544-BFE3-2A13B8E317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4874" y="1370013"/>
            <a:ext cx="7124701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latin typeface="OfficinaSansITCPro Book" panose="02000506040000020004" pitchFamily="50" charset="0"/>
              </a:defRPr>
            </a:lvl1pPr>
          </a:lstStyle>
          <a:p>
            <a:r>
              <a:rPr lang="de-DE" dirty="0"/>
              <a:t>TITEL</a:t>
            </a:r>
            <a:endParaRPr lang="en-GB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9DCDDBF-35B3-4D15-9112-31C2CD56F3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14873" y="3849688"/>
            <a:ext cx="712470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OfficinaSansITCPro Book" panose="0200050604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2684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kt 1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15" name="Objekt 1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1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4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fficinaSansITCPro Book" panose="02000506040000020004" pitchFamily="50" charset="0"/>
              </a:defRPr>
            </a:lvl1pPr>
          </a:lstStyle>
          <a:p>
            <a:fld id="{375E4DB2-4311-49AA-8F65-5F6BB0E8A3C9}" type="datetime1">
              <a:rPr lang="en-GB" smtClean="0"/>
              <a:pPr/>
              <a:t>30/04/2026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de-DE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Deutscher Ruder-Club von 1884 e.V. Hannover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fficinaSansITCPro Book" panose="02000506040000020004" pitchFamily="50" charset="0"/>
              </a:defRPr>
            </a:lvl1pPr>
          </a:lstStyle>
          <a:p>
            <a:fld id="{24821A9D-ECC9-4A18-8643-073C01B6DC1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1191C3C4-C0BC-4783-9F3F-5CCCEA6AB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3876"/>
            <a:ext cx="9836700" cy="715478"/>
          </a:xfrm>
        </p:spPr>
        <p:txBody>
          <a:bodyPr>
            <a:normAutofit/>
          </a:bodyPr>
          <a:lstStyle>
            <a:lvl1pPr>
              <a:defRPr sz="3200">
                <a:latin typeface="OfficinaSansITCPro Book" panose="02000506040000020004" pitchFamily="50" charset="0"/>
              </a:defRPr>
            </a:lvl1pPr>
          </a:lstStyle>
          <a:p>
            <a:r>
              <a:rPr lang="de-DE" dirty="0"/>
              <a:t>Titel</a:t>
            </a:r>
            <a:endParaRPr lang="en-GB" dirty="0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780FD73-885C-441A-A12E-865AC9F672F9}"/>
              </a:ext>
            </a:extLst>
          </p:cNvPr>
          <p:cNvGrpSpPr/>
          <p:nvPr userDrawn="1"/>
        </p:nvGrpSpPr>
        <p:grpSpPr>
          <a:xfrm flipV="1">
            <a:off x="801207" y="1299305"/>
            <a:ext cx="1035717" cy="496495"/>
            <a:chOff x="87627" y="1599793"/>
            <a:chExt cx="1035717" cy="496495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D9FE966B-2ACC-4F4D-BFF7-771A4571A216}"/>
                </a:ext>
              </a:extLst>
            </p:cNvPr>
            <p:cNvSpPr/>
            <p:nvPr userDrawn="1"/>
          </p:nvSpPr>
          <p:spPr>
            <a:xfrm>
              <a:off x="238125" y="1740695"/>
              <a:ext cx="240505" cy="242886"/>
            </a:xfrm>
            <a:prstGeom prst="rect">
              <a:avLst/>
            </a:prstGeom>
            <a:solidFill>
              <a:srgbClr val="E31E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88EF7CAC-0CFB-4BE9-AF1A-53C37CCC5F2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clrChange>
                <a:clrFrom>
                  <a:srgbClr val="A32A3B"/>
                </a:clrFrom>
                <a:clrTo>
                  <a:srgbClr val="A32A3B">
                    <a:alpha val="0"/>
                  </a:srgbClr>
                </a:clrTo>
              </a:clrChange>
              <a:alphaModFix/>
            </a:blip>
            <a:srcRect r="47909" b="37058"/>
            <a:stretch/>
          </p:blipFill>
          <p:spPr>
            <a:xfrm rot="19047656">
              <a:off x="87627" y="1679894"/>
              <a:ext cx="389896" cy="410992"/>
            </a:xfrm>
            <a:prstGeom prst="rect">
              <a:avLst/>
            </a:prstGeom>
          </p:spPr>
        </p:pic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BF9519C7-3237-4601-A15C-B6A93FA202C8}"/>
                </a:ext>
              </a:extLst>
            </p:cNvPr>
            <p:cNvGrpSpPr/>
            <p:nvPr userDrawn="1"/>
          </p:nvGrpSpPr>
          <p:grpSpPr>
            <a:xfrm>
              <a:off x="427392" y="1599793"/>
              <a:ext cx="646196" cy="441642"/>
              <a:chOff x="1912144" y="2300290"/>
              <a:chExt cx="646196" cy="441642"/>
            </a:xfrm>
          </p:grpSpPr>
          <p:sp>
            <p:nvSpPr>
              <p:cNvPr id="32" name="Flussdiagramm: Daten 31">
                <a:extLst>
                  <a:ext uri="{FF2B5EF4-FFF2-40B4-BE49-F238E27FC236}">
                    <a16:creationId xmlns:a16="http://schemas.microsoft.com/office/drawing/2014/main" id="{5CB80884-1113-4FD7-9CEF-5ECFA3656894}"/>
                  </a:ext>
                </a:extLst>
              </p:cNvPr>
              <p:cNvSpPr/>
              <p:nvPr userDrawn="1"/>
            </p:nvSpPr>
            <p:spPr>
              <a:xfrm rot="10800000" flipH="1">
                <a:off x="1912144" y="2411381"/>
                <a:ext cx="646196" cy="281519"/>
              </a:xfrm>
              <a:prstGeom prst="flowChartInputOutput">
                <a:avLst/>
              </a:prstGeom>
              <a:solidFill>
                <a:srgbClr val="008D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3" name="Grafik 32">
                <a:extLst>
                  <a:ext uri="{FF2B5EF4-FFF2-40B4-BE49-F238E27FC236}">
                    <a16:creationId xmlns:a16="http://schemas.microsoft.com/office/drawing/2014/main" id="{2CF360C8-205B-4037-9220-339C8278658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clrChange>
                  <a:clrFrom>
                    <a:srgbClr val="134F73"/>
                  </a:clrFrom>
                  <a:clrTo>
                    <a:srgbClr val="134F73">
                      <a:alpha val="0"/>
                    </a:srgbClr>
                  </a:clrTo>
                </a:clrChange>
                <a:alphaModFix/>
              </a:blip>
              <a:srcRect l="44311" t="32365" r="-1"/>
              <a:stretch/>
            </p:blipFill>
            <p:spPr>
              <a:xfrm rot="19047656">
                <a:off x="1974363" y="2300290"/>
                <a:ext cx="416826" cy="441642"/>
              </a:xfrm>
              <a:prstGeom prst="rect">
                <a:avLst/>
              </a:prstGeom>
            </p:spPr>
          </p:pic>
          <p:sp>
            <p:nvSpPr>
              <p:cNvPr id="34" name="Rechteck 33">
                <a:extLst>
                  <a:ext uri="{FF2B5EF4-FFF2-40B4-BE49-F238E27FC236}">
                    <a16:creationId xmlns:a16="http://schemas.microsoft.com/office/drawing/2014/main" id="{61200B8A-09F7-4ED4-BEB6-80AC5067CA8B}"/>
                  </a:ext>
                </a:extLst>
              </p:cNvPr>
              <p:cNvSpPr/>
              <p:nvPr userDrawn="1"/>
            </p:nvSpPr>
            <p:spPr>
              <a:xfrm rot="4062878">
                <a:off x="1818785" y="2557224"/>
                <a:ext cx="298450" cy="6809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C7833DBA-CAC0-41C4-AF79-80280B3106BD}"/>
                </a:ext>
              </a:extLst>
            </p:cNvPr>
            <p:cNvSpPr/>
            <p:nvPr userDrawn="1"/>
          </p:nvSpPr>
          <p:spPr>
            <a:xfrm rot="8340688">
              <a:off x="824894" y="1899816"/>
              <a:ext cx="298450" cy="19647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A145462B-72B8-4304-AD62-A446DA860EF2}"/>
                </a:ext>
              </a:extLst>
            </p:cNvPr>
            <p:cNvSpPr/>
            <p:nvPr userDrawn="1"/>
          </p:nvSpPr>
          <p:spPr>
            <a:xfrm rot="7937226">
              <a:off x="919431" y="1646143"/>
              <a:ext cx="81129" cy="19647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F91A2B5E-3B36-44B3-A0A3-0A686136108B}"/>
                </a:ext>
              </a:extLst>
            </p:cNvPr>
            <p:cNvSpPr/>
            <p:nvPr userDrawn="1"/>
          </p:nvSpPr>
          <p:spPr>
            <a:xfrm rot="5400000">
              <a:off x="432399" y="1600982"/>
              <a:ext cx="81129" cy="19647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3D041383-AD9C-4DCD-A8EB-03609E3DACEA}"/>
                </a:ext>
              </a:extLst>
            </p:cNvPr>
            <p:cNvSpPr/>
            <p:nvPr userDrawn="1"/>
          </p:nvSpPr>
          <p:spPr>
            <a:xfrm rot="5400000">
              <a:off x="552298" y="1903505"/>
              <a:ext cx="45719" cy="19647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CC2A4DD0-6916-4AC8-B876-0CA6D5B40F52}"/>
                </a:ext>
              </a:extLst>
            </p:cNvPr>
            <p:cNvSpPr/>
            <p:nvPr userDrawn="1"/>
          </p:nvSpPr>
          <p:spPr>
            <a:xfrm rot="9597059">
              <a:off x="413833" y="1683002"/>
              <a:ext cx="45719" cy="19647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85FB63D7-A044-4214-9F23-14B05C63210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298700" y="1435100"/>
            <a:ext cx="9895901" cy="0"/>
          </a:xfrm>
          <a:prstGeom prst="line">
            <a:avLst/>
          </a:prstGeom>
          <a:ln w="57150">
            <a:solidFill>
              <a:srgbClr val="E31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1C468998-422A-4D41-861F-74182093D7C6}"/>
              </a:ext>
            </a:extLst>
          </p:cNvPr>
          <p:cNvCxnSpPr/>
          <p:nvPr userDrawn="1"/>
        </p:nvCxnSpPr>
        <p:spPr>
          <a:xfrm flipH="1">
            <a:off x="1655051" y="1552637"/>
            <a:ext cx="10332000" cy="0"/>
          </a:xfrm>
          <a:prstGeom prst="line">
            <a:avLst/>
          </a:prstGeom>
          <a:ln w="57150">
            <a:solidFill>
              <a:srgbClr val="008D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838200" y="1793875"/>
            <a:ext cx="10515599" cy="43386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692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6743">
          <p15:clr>
            <a:srgbClr val="FBAE40"/>
          </p15:clr>
        </p15:guide>
        <p15:guide id="3" orient="horz" pos="1139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tags" Target="../tags/tag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C8CF66F-152A-4383-A216-9B08CF4E0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20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D825A8F-9B8C-48A8-9583-0D810EB0E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173257-79EA-474B-B6E7-D2F2A2856A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fficinaSansITCPro Book" panose="02000506040000020004" pitchFamily="50" charset="0"/>
              </a:defRPr>
            </a:lvl1pPr>
          </a:lstStyle>
          <a:p>
            <a:fld id="{F1F0B8D6-B84D-45F3-92E2-97B6CE289BDC}" type="datetime1">
              <a:rPr lang="en-GB" smtClean="0"/>
              <a:pPr/>
              <a:t>30/04/2026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4D08B95-E2B4-4DC0-BD72-285E86AD6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de-DE" sz="1600" b="0" i="0" smtClean="0">
                <a:effectLst/>
                <a:latin typeface="OfficinaSansITCPro Book" panose="02000506040000020004" pitchFamily="50" charset="0"/>
              </a:defRPr>
            </a:lvl1pPr>
          </a:lstStyle>
          <a:p>
            <a:r>
              <a:rPr lang="de-DE" dirty="0"/>
              <a:t>Deutscher Ruder-Club von 1884 e.V. Hannover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7D44D8-B136-4B13-8AC2-11BA46E4C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fficinaSansITCPro Book" panose="02000506040000020004" pitchFamily="50" charset="0"/>
              </a:defRPr>
            </a:lvl1pPr>
          </a:lstStyle>
          <a:p>
            <a:fld id="{24821A9D-ECC9-4A18-8643-073C01B6DC1D}" type="slidenum">
              <a:rPr lang="en-GB" smtClean="0"/>
              <a:pPr/>
              <a:t>‹Nr.›</a:t>
            </a:fld>
            <a:endParaRPr lang="en-GB" dirty="0"/>
          </a:p>
        </p:txBody>
      </p:sp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70D9B45-27BB-46B6-BD86-5212A41B18A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42331388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0" imgW="592" imgH="591" progId="TCLayout.ActiveDocument.1">
                  <p:embed/>
                </p:oleObj>
              </mc:Choice>
              <mc:Fallback>
                <p:oleObj name="think-cell Folie" r:id="rId10" imgW="592" imgH="591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70D9B45-27BB-46B6-BD86-5212A41B18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0B2AD8AF-90C4-4DFF-B333-A9C7017A49FF}"/>
              </a:ext>
            </a:extLst>
          </p:cNvPr>
          <p:cNvSpPr/>
          <p:nvPr userDrawn="1">
            <p:custDataLst>
              <p:tags r:id="rId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4400" b="0" i="0" baseline="0" dirty="0">
              <a:latin typeface="Cambria" panose="02040503050406030204" pitchFamily="18" charset="0"/>
              <a:ea typeface="+mj-ea"/>
              <a:cs typeface="+mj-cs"/>
              <a:sym typeface="Cambria" panose="02040503050406030204" pitchFamily="18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F2B84E4-DF4C-4BB1-BDDE-6129FD1D99B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331" y="146050"/>
            <a:ext cx="1101725" cy="110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2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69" r:id="rId3"/>
    <p:sldLayoutId id="2147483672" r:id="rId4"/>
    <p:sldLayoutId id="2147483678" r:id="rId5"/>
    <p:sldLayoutId id="2147483679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fficinaSansITCPro Book" panose="02000506040000020004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OfficinaSansITCPro Book" panose="02000506040000020004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fficinaSansITCPro Book" panose="02000506040000020004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fficinaSansITCPro Book" panose="02000506040000020004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fficinaSansITCPro Book" panose="02000506040000020004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fficinaSansITCPro Book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248E3F84-1653-457B-9471-379E3A1AA4A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4694882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592" imgH="591" progId="TCLayout.ActiveDocument.1">
                  <p:embed/>
                </p:oleObj>
              </mc:Choice>
              <mc:Fallback>
                <p:oleObj name="think-cell Folie" r:id="rId5" imgW="592" imgH="591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248E3F84-1653-457B-9471-379E3A1AA4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679DD1F8-2528-4855-9353-D489A6D01B7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1" y="137160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1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3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
	<Relationship Id="rId3" Type="http://schemas.openxmlformats.org/officeDocument/2006/relationships/hyperlink" Target="http://?" TargetMode="External"/>
	<Relationship Id="rId2" Type="http://schemas.openxmlformats.org/officeDocument/2006/relationships/hyperlink" Target="http://?" TargetMode="External"/>
	<Relationship Id="rId1" Type="http://schemas.openxmlformats.org/officeDocument/2006/relationships/slideLayout" Target="../slideLayouts/slideLayout2.xml"/>
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
	<Relationship Id="rId3" Type="http://schemas.openxmlformats.org/officeDocument/2006/relationships/hyperlink" Target="http://?" TargetMode="External"/>
	<Relationship Id="rId2" Type="http://schemas.openxmlformats.org/officeDocument/2006/relationships/hyperlink" Target="http://?" TargetMode="External"/>
	<Relationship Id="rId1" Type="http://schemas.openxmlformats.org/officeDocument/2006/relationships/slideLayout" Target="../slideLayouts/slideLayout2.xml"/>
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6C755E8-5EAB-9D2D-96D6-257845563B0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fld id="{375E4DB2-4311-49AA-8F65-5F6BB0E8A3C9}" type="datetime1">
              <a:rPr lang="en-GB" smtClean="0"/>
              <a:pPr/>
              <a:t>30/04/2026</a:t>
            </a:fld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9DEA15B-1D07-27EA-E0C6-8D077BC624F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r>
              <a:rPr lang="de-DE"/>
              <a:t>Deutscher Ruder-Club von 1884 e.V. Hannover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D5F6E30-A587-9491-F505-A72778F051D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24821A9D-ECC9-4A18-8643-073C01B6DC1D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9" name="Grafik 8" descr="Ein Bild, das draußen, Himmel, Gebäude, Turm enthält.&#10;&#10;KI-generierte Inhalte können fehlerhaft sein.">
            <a:extLst>
              <a:ext uri="{FF2B5EF4-FFF2-40B4-BE49-F238E27FC236}">
                <a16:creationId xmlns:a16="http://schemas.microsoft.com/office/drawing/2014/main" id="{317677DF-DA72-DD5E-94C8-611EF0784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000" y="1156960"/>
            <a:ext cx="9720000" cy="3242775"/>
          </a:xfrm>
          <a:prstGeom prst="rect">
            <a:avLst/>
          </a:prstGeom>
        </p:spPr>
      </p:pic>
      <p:sp>
        <p:nvSpPr>
          <p:cNvPr id="10" name="Titel 4">
            <a:extLst>
              <a:ext uri="{FF2B5EF4-FFF2-40B4-BE49-F238E27FC236}">
                <a16:creationId xmlns:a16="http://schemas.microsoft.com/office/drawing/2014/main" id="{75433BCF-784D-11D8-A940-1BF7C110136A}"/>
              </a:ext>
            </a:extLst>
          </p:cNvPr>
          <p:cNvSpPr txBox="1">
            <a:spLocks/>
          </p:cNvSpPr>
          <p:nvPr/>
        </p:nvSpPr>
        <p:spPr>
          <a:xfrm>
            <a:off x="1177650" y="4648568"/>
            <a:ext cx="9836700" cy="7154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de-DE" sz="5400" dirty="0"/>
              <a:t>Die Finals 2026 - Hannover</a:t>
            </a:r>
          </a:p>
        </p:txBody>
      </p:sp>
    </p:spTree>
    <p:extLst>
      <p:ext uri="{BB962C8B-B14F-4D97-AF65-F5344CB8AC3E}">
        <p14:creationId xmlns:p14="http://schemas.microsoft.com/office/powerpoint/2010/main" val="574971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AB3BAB8-A14F-B4B8-9BD8-E42D09D39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E4DB2-4311-49AA-8F65-5F6BB0E8A3C9}" type="datetime1">
              <a:rPr lang="en-GB" smtClean="0"/>
              <a:pPr/>
              <a:t>30/04/2026</a:t>
            </a:fld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6F86773-BB0D-125F-8247-9716833B6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Deutscher Ruder-Club von 1884 e.V. Hannover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9DB67FE-EA85-EDD7-89B5-C416DB2D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1A9D-ECC9-4A18-8643-073C01B6DC1D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5716C13-F2A5-41C4-F914-05C6D7435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Finals 2026 - Übersicht</a:t>
            </a:r>
          </a:p>
        </p:txBody>
      </p:sp>
      <p:pic>
        <p:nvPicPr>
          <p:cNvPr id="7" name="Inhaltsplatzhalter 6" descr="Ein Bild, das Menschliches Gesicht, Lächeln, Person, Kleidung enthält.&#10;&#10;KI-generierte Inhalte können fehlerhaft sein.">
            <a:extLst>
              <a:ext uri="{FF2B5EF4-FFF2-40B4-BE49-F238E27FC236}">
                <a16:creationId xmlns:a16="http://schemas.microsoft.com/office/drawing/2014/main" id="{2F8687F1-2694-1B5E-5DD8-C67EAFB3DB9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2298" y="1859373"/>
            <a:ext cx="4058249" cy="4338638"/>
          </a:xfrm>
          <a:prstGeom prst="rect">
            <a:avLst/>
          </a:prstGeom>
        </p:spPr>
      </p:pic>
      <p:sp>
        <p:nvSpPr>
          <p:cNvPr id="8" name="Inhaltsplatzhalter 5">
            <a:extLst>
              <a:ext uri="{FF2B5EF4-FFF2-40B4-BE49-F238E27FC236}">
                <a16:creationId xmlns:a16="http://schemas.microsoft.com/office/drawing/2014/main" id="{D124F4BF-CF77-15D1-B484-E8641B1D7F80}"/>
              </a:ext>
            </a:extLst>
          </p:cNvPr>
          <p:cNvSpPr txBox="1">
            <a:spLocks/>
          </p:cNvSpPr>
          <p:nvPr/>
        </p:nvSpPr>
        <p:spPr>
          <a:xfrm>
            <a:off x="4560547" y="1859383"/>
            <a:ext cx="7295551" cy="4338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OfficinaSansITCPro Book" panose="02000506040000020004" pitchFamily="50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OfficinaSansITCPro Book" panose="0200050604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fficinaSansITCPro Book" panose="0200050604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fficinaSansITCPro Book" panose="0200050604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fficinaSansITCPro Book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Zeitraum: 23.07. – 26.07.2026</a:t>
            </a:r>
          </a:p>
          <a:p>
            <a:pPr algn="l"/>
            <a:endParaRPr lang="de-DE" dirty="0"/>
          </a:p>
          <a:p>
            <a:pPr algn="l"/>
            <a:r>
              <a:rPr lang="de-DE" sz="2400" b="0" dirty="0"/>
              <a:t>Multisport-Event</a:t>
            </a:r>
          </a:p>
          <a:p>
            <a:pPr algn="l"/>
            <a:r>
              <a:rPr lang="de-DE" sz="2400" b="0" dirty="0"/>
              <a:t>	-&gt; Austragung diverser deutscher Meisterschaften</a:t>
            </a:r>
          </a:p>
          <a:p>
            <a:pPr algn="l"/>
            <a:r>
              <a:rPr lang="de-DE" sz="2400" b="0" dirty="0"/>
              <a:t>	-&gt; 27 Disziplinen</a:t>
            </a:r>
          </a:p>
          <a:p>
            <a:pPr algn="l"/>
            <a:endParaRPr lang="de-DE" sz="2400" b="0" dirty="0"/>
          </a:p>
          <a:p>
            <a:pPr algn="l"/>
            <a:r>
              <a:rPr lang="de-DE" sz="2400" b="0" dirty="0"/>
              <a:t>Eröffnungsfeier</a:t>
            </a:r>
          </a:p>
          <a:p>
            <a:pPr algn="l"/>
            <a:r>
              <a:rPr lang="de-DE" sz="2400" b="0" dirty="0"/>
              <a:t>	-&gt; gemeinsam mit dem </a:t>
            </a:r>
            <a:r>
              <a:rPr lang="de-DE" sz="2400" b="0" dirty="0" err="1"/>
              <a:t>Maschseefest</a:t>
            </a:r>
            <a:r>
              <a:rPr lang="de-DE" sz="2400" b="0" dirty="0"/>
              <a:t> (22.07.)</a:t>
            </a:r>
          </a:p>
          <a:p>
            <a:pPr algn="l"/>
            <a:endParaRPr lang="de-DE" sz="2400" b="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6243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411ADF7-932E-3EE7-A186-F8401B931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E4DB2-4311-49AA-8F65-5F6BB0E8A3C9}" type="datetime1">
              <a:rPr lang="en-GB" smtClean="0"/>
              <a:pPr/>
              <a:t>30/04/2026</a:t>
            </a:fld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7387125-3475-098F-75FC-C8EBC0C81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Deutscher Ruder-Club von 1884 e.V. Hannover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F1426CC-3409-E4CE-5F36-099251F27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1A9D-ECC9-4A18-8643-073C01B6DC1D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03C52B1-9019-0FFE-96C9-EC9EA57EF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Finals 2026 – Wettkampfstätten I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FB4FBA9-4E28-9E97-EC65-8F5927033C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793875"/>
            <a:ext cx="5257800" cy="4338628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400" b="0" dirty="0"/>
              <a:t>Leinewelle</a:t>
            </a:r>
          </a:p>
          <a:p>
            <a:pPr marL="1428750" lvl="2" indent="-285750">
              <a:buFont typeface="Wingdings" panose="05000000000000000000" pitchFamily="2" charset="2"/>
              <a:buChar char="è"/>
            </a:pPr>
            <a:r>
              <a:rPr lang="de-DE" b="0" dirty="0"/>
              <a:t>Rapid Surfen</a:t>
            </a:r>
          </a:p>
          <a:p>
            <a:pPr marL="1428750" lvl="2" indent="-285750">
              <a:buFont typeface="Wingdings" panose="05000000000000000000" pitchFamily="2" charset="2"/>
              <a:buChar char="è"/>
            </a:pPr>
            <a:endParaRPr lang="de-DE" sz="1800" dirty="0"/>
          </a:p>
          <a:p>
            <a:pPr marL="1428750" lvl="2" indent="-285750">
              <a:buFont typeface="Wingdings" panose="05000000000000000000" pitchFamily="2" charset="2"/>
              <a:buChar char="è"/>
            </a:pPr>
            <a:endParaRPr lang="de-DE" sz="1800" b="0" dirty="0"/>
          </a:p>
          <a:p>
            <a:pPr marL="1428750" lvl="2" indent="-285750">
              <a:buFont typeface="Wingdings" panose="05000000000000000000" pitchFamily="2" charset="2"/>
              <a:buChar char="è"/>
            </a:pPr>
            <a:endParaRPr lang="de-DE" sz="1800" b="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400" b="0" dirty="0"/>
              <a:t>Erika-Fisch-Stadion</a:t>
            </a:r>
          </a:p>
          <a:p>
            <a:pPr marL="1428750" lvl="2" indent="-285750">
              <a:buFont typeface="Wingdings" panose="05000000000000000000" pitchFamily="2" charset="2"/>
              <a:buChar char="è"/>
            </a:pPr>
            <a:r>
              <a:rPr lang="de-DE" b="0" dirty="0"/>
              <a:t>7er Rugby, </a:t>
            </a:r>
            <a:r>
              <a:rPr lang="de-DE" b="0" dirty="0" err="1"/>
              <a:t>Flag</a:t>
            </a:r>
            <a:r>
              <a:rPr lang="de-DE" b="0" dirty="0"/>
              <a:t> Football</a:t>
            </a:r>
          </a:p>
          <a:p>
            <a:pPr marL="1428750" lvl="2" indent="-285750">
              <a:buFont typeface="Wingdings" panose="05000000000000000000" pitchFamily="2" charset="2"/>
              <a:buChar char="è"/>
            </a:pPr>
            <a:endParaRPr lang="de-DE" sz="1800" b="0" dirty="0"/>
          </a:p>
        </p:txBody>
      </p:sp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7CB6D696-999E-641B-2127-F16F715E4E7B}"/>
              </a:ext>
            </a:extLst>
          </p:cNvPr>
          <p:cNvSpPr txBox="1">
            <a:spLocks/>
          </p:cNvSpPr>
          <p:nvPr/>
        </p:nvSpPr>
        <p:spPr>
          <a:xfrm>
            <a:off x="6096000" y="1793875"/>
            <a:ext cx="5257800" cy="4338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OfficinaSansITCPro Book" panose="02000506040000020004" pitchFamily="50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OfficinaSansITCPro Book" panose="0200050604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fficinaSansITCPro Book" panose="0200050604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fficinaSansITCPro Book" panose="0200050604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fficinaSansITCPro Book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400" b="0" dirty="0"/>
              <a:t>Neues Rathaus</a:t>
            </a:r>
          </a:p>
          <a:p>
            <a:pPr marL="1428750" lvl="2" indent="-285750">
              <a:buFont typeface="Wingdings" panose="05000000000000000000" pitchFamily="2" charset="2"/>
              <a:buChar char="è"/>
            </a:pPr>
            <a:r>
              <a:rPr lang="de-DE" dirty="0"/>
              <a:t>3x3 Basketball, Breaking, Bogenschießen, BMX</a:t>
            </a:r>
          </a:p>
          <a:p>
            <a:pPr marL="1428750" lvl="2" indent="-285750">
              <a:buFont typeface="Wingdings" panose="05000000000000000000" pitchFamily="2" charset="2"/>
              <a:buChar char="è"/>
            </a:pPr>
            <a:endParaRPr lang="de-DE" sz="1800" dirty="0"/>
          </a:p>
          <a:p>
            <a:pPr marL="1428750" lvl="2" indent="-285750">
              <a:buFont typeface="Wingdings" panose="05000000000000000000" pitchFamily="2" charset="2"/>
              <a:buChar char="è"/>
            </a:pPr>
            <a:endParaRPr lang="de-DE" sz="1800" dirty="0"/>
          </a:p>
          <a:p>
            <a:pPr marL="1428750" lvl="2" indent="-285750">
              <a:buFont typeface="Wingdings" panose="05000000000000000000" pitchFamily="2" charset="2"/>
              <a:buChar char="è"/>
            </a:pPr>
            <a:endParaRPr lang="de-DE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400" b="0" dirty="0"/>
              <a:t>Opernplatz</a:t>
            </a:r>
          </a:p>
          <a:p>
            <a:pPr marL="1428750" lvl="2" indent="-285750">
              <a:buFont typeface="Wingdings" panose="05000000000000000000" pitchFamily="2" charset="2"/>
              <a:buChar char="è"/>
            </a:pPr>
            <a:r>
              <a:rPr lang="de-DE" dirty="0"/>
              <a:t>Speed-Klettern, Beach-Volleyball, Stabhochsprung</a:t>
            </a:r>
          </a:p>
          <a:p>
            <a:pPr marL="1428750" lvl="2" indent="-285750">
              <a:buFont typeface="Wingdings" panose="05000000000000000000" pitchFamily="2" charset="2"/>
              <a:buChar char="è"/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266619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411ADF7-932E-3EE7-A186-F8401B931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E4DB2-4311-49AA-8F65-5F6BB0E8A3C9}" type="datetime1">
              <a:rPr lang="en-GB" smtClean="0"/>
              <a:pPr/>
              <a:t>30/04/2026</a:t>
            </a:fld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7387125-3475-098F-75FC-C8EBC0C81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Deutscher Ruder-Club von 1884 e.V. Hannover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F1426CC-3409-E4CE-5F36-099251F27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1A9D-ECC9-4A18-8643-073C01B6DC1D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03C52B1-9019-0FFE-96C9-EC9EA57EF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Finals 2026 – Wettkampfstätten II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FB4FBA9-4E28-9E97-EC65-8F5927033C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793875"/>
            <a:ext cx="5257800" cy="4338628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400" b="0" dirty="0"/>
              <a:t>Stadionbad</a:t>
            </a:r>
          </a:p>
          <a:p>
            <a:pPr marL="1428750" lvl="2" indent="-285750">
              <a:buFont typeface="Wingdings" panose="05000000000000000000" pitchFamily="2" charset="2"/>
              <a:buChar char="è"/>
            </a:pPr>
            <a:r>
              <a:rPr lang="de-DE" b="0" dirty="0"/>
              <a:t>Schwimmen</a:t>
            </a:r>
          </a:p>
          <a:p>
            <a:pPr marL="1428750" lvl="2" indent="-285750">
              <a:buFont typeface="Wingdings" panose="05000000000000000000" pitchFamily="2" charset="2"/>
              <a:buChar char="è"/>
            </a:pPr>
            <a:endParaRPr lang="de-DE" sz="1800" dirty="0"/>
          </a:p>
          <a:p>
            <a:pPr marL="1428750" lvl="2" indent="-285750">
              <a:buFont typeface="Wingdings" panose="05000000000000000000" pitchFamily="2" charset="2"/>
              <a:buChar char="è"/>
            </a:pPr>
            <a:endParaRPr lang="de-DE" sz="1800" b="0" dirty="0"/>
          </a:p>
          <a:p>
            <a:pPr marL="1428750" lvl="2" indent="-285750">
              <a:buFont typeface="Wingdings" panose="05000000000000000000" pitchFamily="2" charset="2"/>
              <a:buChar char="è"/>
            </a:pPr>
            <a:endParaRPr lang="de-DE" sz="1800" b="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400" b="0" dirty="0"/>
              <a:t>Swiss Life Hall</a:t>
            </a:r>
          </a:p>
          <a:p>
            <a:pPr marL="1428750" lvl="2" indent="-285750">
              <a:buFont typeface="Wingdings" panose="05000000000000000000" pitchFamily="2" charset="2"/>
              <a:buChar char="è"/>
            </a:pPr>
            <a:r>
              <a:rPr lang="de-DE" b="0" dirty="0"/>
              <a:t>Gewichtheben, Ju-Jutsu, Judo, Karate</a:t>
            </a:r>
          </a:p>
          <a:p>
            <a:pPr marL="1428750" lvl="2" indent="-285750">
              <a:buFont typeface="Wingdings" panose="05000000000000000000" pitchFamily="2" charset="2"/>
              <a:buChar char="è"/>
            </a:pPr>
            <a:endParaRPr lang="de-DE" sz="1800" b="0" dirty="0"/>
          </a:p>
        </p:txBody>
      </p:sp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7CB6D696-999E-641B-2127-F16F715E4E7B}"/>
              </a:ext>
            </a:extLst>
          </p:cNvPr>
          <p:cNvSpPr txBox="1">
            <a:spLocks/>
          </p:cNvSpPr>
          <p:nvPr/>
        </p:nvSpPr>
        <p:spPr>
          <a:xfrm>
            <a:off x="6096000" y="1793875"/>
            <a:ext cx="5257800" cy="4338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OfficinaSansITCPro Book" panose="02000506040000020004" pitchFamily="50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OfficinaSansITCPro Book" panose="0200050604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fficinaSansITCPro Book" panose="0200050604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fficinaSansITCPro Book" panose="0200050604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fficinaSansITCPro Book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400" b="0" dirty="0"/>
              <a:t>ZAG Arena</a:t>
            </a:r>
          </a:p>
          <a:p>
            <a:pPr marL="1428750" lvl="2" indent="-285750">
              <a:buFont typeface="Wingdings" panose="05000000000000000000" pitchFamily="2" charset="2"/>
              <a:buChar char="è"/>
            </a:pPr>
            <a:r>
              <a:rPr lang="de-DE" sz="1800" dirty="0"/>
              <a:t>Geräteturnen, Rhythmische Sportgymnastik, Trampolinturnen</a:t>
            </a:r>
          </a:p>
          <a:p>
            <a:pPr lvl="2" indent="0">
              <a:buNone/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792775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411ADF7-932E-3EE7-A186-F8401B931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E4DB2-4311-49AA-8F65-5F6BB0E8A3C9}" type="datetime1">
              <a:rPr lang="en-GB" smtClean="0"/>
              <a:pPr/>
              <a:t>30/04/2026</a:t>
            </a:fld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7387125-3475-098F-75FC-C8EBC0C81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Deutscher Ruder-Club von 1884 e.V. Hannover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F1426CC-3409-E4CE-5F36-099251F27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1A9D-ECC9-4A18-8643-073C01B6DC1D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03C52B1-9019-0FFE-96C9-EC9EA57EF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Finals 2026 – Wettkampfstätten III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FB4FBA9-4E28-9E97-EC65-8F5927033C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793875"/>
            <a:ext cx="6001139" cy="4338628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400" b="0" dirty="0"/>
              <a:t>Steinhuder Meer (Region Hannover)</a:t>
            </a:r>
          </a:p>
          <a:p>
            <a:pPr marL="1428750" lvl="2" indent="-285750">
              <a:buFont typeface="Wingdings" panose="05000000000000000000" pitchFamily="2" charset="2"/>
              <a:buChar char="è"/>
            </a:pPr>
            <a:r>
              <a:rPr lang="de-DE" b="0" dirty="0"/>
              <a:t>Triathlon, Segeln, Windsurfen</a:t>
            </a:r>
          </a:p>
          <a:p>
            <a:pPr marL="1428750" lvl="2" indent="-285750">
              <a:buFont typeface="Wingdings" panose="05000000000000000000" pitchFamily="2" charset="2"/>
              <a:buChar char="è"/>
            </a:pPr>
            <a:r>
              <a:rPr lang="de-DE" b="1" dirty="0" err="1">
                <a:solidFill>
                  <a:srgbClr val="FF0000"/>
                </a:solidFill>
              </a:rPr>
              <a:t>Coastal</a:t>
            </a:r>
            <a:r>
              <a:rPr lang="de-DE" b="1" dirty="0">
                <a:solidFill>
                  <a:srgbClr val="FF0000"/>
                </a:solidFill>
              </a:rPr>
              <a:t> Rowing</a:t>
            </a:r>
            <a:endParaRPr lang="de-DE" dirty="0"/>
          </a:p>
          <a:p>
            <a:pPr lvl="1" algn="l"/>
            <a:r>
              <a:rPr lang="de-DE" sz="1800" b="0" dirty="0">
							</a:rPr>
              <a:t>https://www.diefinals.de/sportarten/Coastal-Rowing-31</a:t>
            </a:r>
            <a:r>
              <a:rPr lang="de-DE" sz="1800" b="0" dirty="0"/>
              <a:t> </a:t>
            </a:r>
          </a:p>
          <a:p>
            <a:pPr marL="1428750" lvl="2" indent="-285750">
              <a:buFont typeface="Wingdings" panose="05000000000000000000" pitchFamily="2" charset="2"/>
              <a:buChar char="è"/>
            </a:pPr>
            <a:endParaRPr lang="de-DE" sz="1800" b="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400" b="0" dirty="0"/>
              <a:t>Maschsee</a:t>
            </a:r>
          </a:p>
          <a:p>
            <a:pPr marL="1428750" lvl="2" indent="-285750">
              <a:buFont typeface="Wingdings" panose="05000000000000000000" pitchFamily="2" charset="2"/>
              <a:buChar char="è"/>
            </a:pPr>
            <a:r>
              <a:rPr lang="de-DE" b="0" dirty="0"/>
              <a:t>Kanu</a:t>
            </a:r>
          </a:p>
          <a:p>
            <a:pPr marL="1428750" lvl="2" indent="-285750">
              <a:buFont typeface="Wingdings" panose="05000000000000000000" pitchFamily="2" charset="2"/>
              <a:buChar char="è"/>
            </a:pPr>
            <a:r>
              <a:rPr lang="de-DE" b="1" dirty="0">
                <a:solidFill>
                  <a:srgbClr val="FF0000"/>
                </a:solidFill>
              </a:rPr>
              <a:t>Rudern</a:t>
            </a:r>
          </a:p>
          <a:p>
            <a:pPr algn="l"/>
            <a:r>
              <a:rPr lang="de-DE" sz="1800" b="0" dirty="0">
							</a:rPr>
              <a:t>https://www.diefinals.de/sportarten/Rudern-27</a:t>
            </a:r>
            <a:r>
              <a:rPr lang="de-DE" sz="1800" b="0" dirty="0"/>
              <a:t> </a:t>
            </a:r>
          </a:p>
          <a:p>
            <a:pPr marL="1428750" lvl="2" indent="-285750">
              <a:buFont typeface="Wingdings" panose="05000000000000000000" pitchFamily="2" charset="2"/>
              <a:buChar char="è"/>
            </a:pPr>
            <a:endParaRPr lang="de-DE" sz="1800" b="0" dirty="0"/>
          </a:p>
        </p:txBody>
      </p:sp>
    </p:spTree>
    <p:extLst>
      <p:ext uri="{BB962C8B-B14F-4D97-AF65-F5344CB8AC3E}">
        <p14:creationId xmlns:p14="http://schemas.microsoft.com/office/powerpoint/2010/main" val="4250976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61725B1-AEA8-8E28-883C-5E32A9C8C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E4DB2-4311-49AA-8F65-5F6BB0E8A3C9}" type="datetime1">
              <a:rPr lang="en-GB" smtClean="0"/>
              <a:pPr/>
              <a:t>30/04/2026</a:t>
            </a:fld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3AD7AAD-40D5-A8A0-9861-CD754E80E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Deutscher Ruder-Club von 1884 e.V. Hannover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4319999-80FE-B279-D569-0ED53CFDE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1A9D-ECC9-4A18-8643-073C01B6DC1D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A19596C-BAFA-45B7-BBAB-3530D7E42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Finals 2026 – </a:t>
            </a:r>
            <a:r>
              <a:rPr lang="de-DE" dirty="0" err="1"/>
              <a:t>Coastal</a:t>
            </a:r>
            <a:r>
              <a:rPr lang="de-DE" dirty="0"/>
              <a:t> Rudern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40454D0-B7E0-75FE-BF7D-6C674AA104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0383" y="1793875"/>
            <a:ext cx="7977673" cy="433862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de-DE" dirty="0" err="1"/>
              <a:t>Venue</a:t>
            </a:r>
            <a:r>
              <a:rPr lang="de-DE" dirty="0"/>
              <a:t>: Steinhuder Meer</a:t>
            </a:r>
          </a:p>
          <a:p>
            <a:pPr algn="l"/>
            <a:r>
              <a:rPr lang="de-DE" sz="2400" b="0" dirty="0"/>
              <a:t>Beach-Sprint: Sprint zum Boot, Slalomparcours, 180° Wende,</a:t>
            </a:r>
          </a:p>
          <a:p>
            <a:pPr algn="l"/>
            <a:r>
              <a:rPr lang="de-DE" sz="2400" b="0" dirty="0"/>
              <a:t>direkter Kurs zurück, Sprint zur Ziellinie</a:t>
            </a:r>
          </a:p>
          <a:p>
            <a:pPr algn="l"/>
            <a:endParaRPr lang="de-DE" sz="2400" b="0" dirty="0"/>
          </a:p>
          <a:p>
            <a:pPr algn="l"/>
            <a:r>
              <a:rPr lang="de-DE" sz="2400" b="0" u="sng" dirty="0"/>
              <a:t>Zeitplan:</a:t>
            </a:r>
          </a:p>
          <a:p>
            <a:pPr algn="l"/>
            <a:r>
              <a:rPr lang="de-DE" sz="2400" b="0" dirty="0"/>
              <a:t>Donnerstag (23.07.): 09:00 – 18:30</a:t>
            </a:r>
          </a:p>
          <a:p>
            <a:pPr algn="l"/>
            <a:r>
              <a:rPr lang="de-DE" sz="2400" b="0" dirty="0"/>
              <a:t>	-&gt; Entscheidung im CJM2x </a:t>
            </a:r>
          </a:p>
          <a:p>
            <a:pPr algn="l"/>
            <a:r>
              <a:rPr lang="de-DE" sz="2400" b="0" dirty="0"/>
              <a:t>	-&gt; C1x Vorläufe (M, W, JM, JW)</a:t>
            </a:r>
          </a:p>
          <a:p>
            <a:pPr algn="l"/>
            <a:endParaRPr lang="de-DE" sz="2400" b="0" dirty="0"/>
          </a:p>
          <a:p>
            <a:pPr algn="l"/>
            <a:r>
              <a:rPr lang="de-DE" sz="2400" b="0" dirty="0"/>
              <a:t>Freitag (24.07.): 08:00 – 18:30</a:t>
            </a:r>
          </a:p>
          <a:p>
            <a:pPr algn="l"/>
            <a:r>
              <a:rPr lang="de-DE" sz="2400" b="0" dirty="0"/>
              <a:t>	-&gt; Entscheidung in C1x (M, W, JM, JW), CM2x und Cmix4x+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63EB4EC-91F8-A28C-07EC-5814E7B40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5856" y="2504526"/>
            <a:ext cx="432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3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7913543-1DEB-1B43-90AC-9DCCE11F4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E4DB2-4311-49AA-8F65-5F6BB0E8A3C9}" type="datetime1">
              <a:rPr lang="en-GB" smtClean="0"/>
              <a:pPr/>
              <a:t>30/04/2026</a:t>
            </a:fld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765E3F0-FF46-94BD-72D3-3EFFE2E87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Deutscher Ruder-Club von 1884 e.V. Hannover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E4A60F-3D60-5626-4683-F83C2D835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1A9D-ECC9-4A18-8643-073C01B6DC1D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7F6EAC1-CC85-37AE-6548-CA4EC3E89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Finals 2026 - Rudern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1FE6411-A4A7-38F3-C932-D05462B8F3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61053" y="1793875"/>
            <a:ext cx="5134947" cy="4338628"/>
          </a:xfrm>
        </p:spPr>
        <p:txBody>
          <a:bodyPr>
            <a:normAutofit lnSpcReduction="10000"/>
          </a:bodyPr>
          <a:lstStyle/>
          <a:p>
            <a:pPr algn="l"/>
            <a:r>
              <a:rPr lang="de-DE" dirty="0" err="1"/>
              <a:t>Venue</a:t>
            </a:r>
            <a:r>
              <a:rPr lang="de-DE" dirty="0"/>
              <a:t>: Maschsee</a:t>
            </a:r>
          </a:p>
          <a:p>
            <a:pPr algn="l"/>
            <a:endParaRPr lang="de-DE" sz="2400" b="0" dirty="0"/>
          </a:p>
          <a:p>
            <a:pPr algn="l"/>
            <a:r>
              <a:rPr lang="de-DE" sz="2400" b="0" dirty="0"/>
              <a:t>KO-System über 350m (4 Bahnen)</a:t>
            </a:r>
          </a:p>
          <a:p>
            <a:pPr algn="l"/>
            <a:endParaRPr lang="de-DE" sz="2400" b="0" u="sng" dirty="0"/>
          </a:p>
          <a:p>
            <a:pPr algn="l"/>
            <a:r>
              <a:rPr lang="de-DE" sz="2400" b="0" u="sng" dirty="0"/>
              <a:t>Zeitplan:</a:t>
            </a:r>
          </a:p>
          <a:p>
            <a:pPr algn="l"/>
            <a:r>
              <a:rPr lang="de-DE" sz="2400" b="0" dirty="0"/>
              <a:t>Freitag (24.07.): 09:00 – 13:30</a:t>
            </a:r>
          </a:p>
          <a:p>
            <a:pPr algn="l"/>
            <a:r>
              <a:rPr lang="de-DE" sz="2400" b="0" dirty="0"/>
              <a:t>	-&gt; SM, SF und Para 1x</a:t>
            </a:r>
          </a:p>
          <a:p>
            <a:pPr algn="l"/>
            <a:endParaRPr lang="de-DE" sz="2400" b="0" dirty="0"/>
          </a:p>
          <a:p>
            <a:pPr algn="l"/>
            <a:r>
              <a:rPr lang="de-DE" sz="2400" b="0" dirty="0"/>
              <a:t>Samstag (25.07.): 08:45 – 14:15</a:t>
            </a:r>
          </a:p>
          <a:p>
            <a:pPr algn="l"/>
            <a:r>
              <a:rPr lang="de-DE" sz="2400" b="0" dirty="0"/>
              <a:t>	-&gt; SM, SF 8+ und Para-Mix 2x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6D01422-5034-9390-808B-FBB71078E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270" y="1979289"/>
            <a:ext cx="6120000" cy="39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12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11D3EA4-AABA-E2FF-FAF1-CA2425267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E4DB2-4311-49AA-8F65-5F6BB0E8A3C9}" type="datetime1">
              <a:rPr lang="en-GB" smtClean="0"/>
              <a:pPr/>
              <a:t>30/04/2026</a:t>
            </a:fld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7D1B1C0-E4B8-0A07-255E-E8034CDF1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Deutscher Ruder-Club von 1884 e.V. Hannover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7A862D0-222C-07E8-663B-AD077749F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1A9D-ECC9-4A18-8643-073C01B6DC1D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EF921FD-D984-76DB-E371-C6896D1F5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Finals 2026 – Weiteres I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AEB42B6-AABC-2A42-7E92-31ED7B9DBE2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61053" y="1793875"/>
            <a:ext cx="10916816" cy="4338628"/>
          </a:xfrm>
        </p:spPr>
        <p:txBody>
          <a:bodyPr>
            <a:normAutofit/>
          </a:bodyPr>
          <a:lstStyle/>
          <a:p>
            <a:pPr algn="l"/>
            <a:r>
              <a:rPr lang="de-DE" sz="2400" b="0" u="sng" dirty="0"/>
              <a:t>Weitere Informationen:</a:t>
            </a:r>
          </a:p>
          <a:p>
            <a:pPr algn="l"/>
            <a:r>
              <a:rPr lang="de-DE" sz="2400" b="0" dirty="0">
							</a:rPr>
              <a:t>https://www.diefinals.de/</a:t>
            </a:r>
            <a:r>
              <a:rPr lang="de-DE" sz="2400" b="0" dirty="0"/>
              <a:t> oder </a:t>
            </a:r>
          </a:p>
          <a:p>
            <a:pPr algn="l"/>
            <a:r>
              <a:rPr lang="de-DE" sz="2400" b="0" dirty="0">
							</a:rPr>
              <a:t>https://www.visit-hannover.com/Event-Highlights,-Kultur-Freizeit/Sportstadt-Hannover/Die-Finals-2026-Hannover</a:t>
            </a:r>
            <a:r>
              <a:rPr lang="de-DE" sz="2400" b="0" dirty="0"/>
              <a:t> </a:t>
            </a:r>
          </a:p>
          <a:p>
            <a:pPr algn="l"/>
            <a:endParaRPr lang="de-DE" sz="2400" b="0" dirty="0"/>
          </a:p>
          <a:p>
            <a:pPr algn="l"/>
            <a:r>
              <a:rPr lang="de-DE" sz="2400" b="0" u="sng" dirty="0"/>
              <a:t>Finals Meile 2026:</a:t>
            </a:r>
          </a:p>
          <a:p>
            <a:pPr algn="l"/>
            <a:r>
              <a:rPr lang="de-DE" sz="2400" b="0" dirty="0"/>
              <a:t>Donnerstag bis Sonntag auf der </a:t>
            </a:r>
            <a:r>
              <a:rPr lang="de-DE" sz="2400" b="0" dirty="0" err="1"/>
              <a:t>Culemannstr</a:t>
            </a:r>
            <a:r>
              <a:rPr lang="de-DE" sz="2400" b="0" dirty="0"/>
              <a:t>. und im Maschpark</a:t>
            </a:r>
          </a:p>
          <a:p>
            <a:pPr algn="l"/>
            <a:r>
              <a:rPr lang="de-DE" sz="2400" b="0" dirty="0"/>
              <a:t>	-&gt; DRC stellt gemeinsam mit DRV und WSV Altwarmbüchen Rudern vor</a:t>
            </a:r>
          </a:p>
        </p:txBody>
      </p:sp>
    </p:spTree>
    <p:extLst>
      <p:ext uri="{BB962C8B-B14F-4D97-AF65-F5344CB8AC3E}">
        <p14:creationId xmlns:p14="http://schemas.microsoft.com/office/powerpoint/2010/main" val="3771132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11D3EA4-AABA-E2FF-FAF1-CA2425267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E4DB2-4311-49AA-8F65-5F6BB0E8A3C9}" type="datetime1">
              <a:rPr lang="en-GB" smtClean="0"/>
              <a:pPr/>
              <a:t>30/04/2026</a:t>
            </a:fld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7D1B1C0-E4B8-0A07-255E-E8034CDF1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Deutscher Ruder-Club von 1884 e.V. Hannover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7A862D0-222C-07E8-663B-AD077749F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1A9D-ECC9-4A18-8643-073C01B6DC1D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EF921FD-D984-76DB-E371-C6896D1F5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Finals 2026 – Weiteres II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AEB42B6-AABC-2A42-7E92-31ED7B9DBE2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61053" y="1793875"/>
            <a:ext cx="10907486" cy="4338628"/>
          </a:xfrm>
        </p:spPr>
        <p:txBody>
          <a:bodyPr>
            <a:normAutofit/>
          </a:bodyPr>
          <a:lstStyle/>
          <a:p>
            <a:pPr algn="l"/>
            <a:r>
              <a:rPr lang="de-DE" sz="2400" b="0" u="sng" dirty="0"/>
              <a:t>Schul-Finals:</a:t>
            </a:r>
          </a:p>
          <a:p>
            <a:pPr algn="l"/>
            <a:r>
              <a:rPr lang="de-DE" sz="2400" b="0" dirty="0"/>
              <a:t>110 Aktionstage an 70 Schulen</a:t>
            </a:r>
          </a:p>
          <a:p>
            <a:pPr algn="l"/>
            <a:r>
              <a:rPr lang="de-DE" sz="2400" b="0" dirty="0"/>
              <a:t>	-&gt; 21.06. im Rahmen von JTFO</a:t>
            </a:r>
          </a:p>
          <a:p>
            <a:pPr algn="l"/>
            <a:endParaRPr lang="de-DE" sz="2400" b="0" dirty="0"/>
          </a:p>
          <a:p>
            <a:pPr algn="l"/>
            <a:r>
              <a:rPr lang="de-DE" sz="2400" b="0" u="sng" dirty="0"/>
              <a:t>Finals Camp für Jugendliche:</a:t>
            </a:r>
          </a:p>
          <a:p>
            <a:pPr algn="l"/>
            <a:r>
              <a:rPr lang="de-DE" sz="2400" b="0" dirty="0"/>
              <a:t>Sportarten ausprobieren, Wettkämpfe erleben etc.</a:t>
            </a:r>
          </a:p>
          <a:p>
            <a:pPr algn="l"/>
            <a:r>
              <a:rPr lang="de-DE" sz="2400" b="0" dirty="0"/>
              <a:t>	-&gt; auch im Rudern</a:t>
            </a:r>
          </a:p>
          <a:p>
            <a:pPr algn="l"/>
            <a:r>
              <a:rPr lang="de-DE" sz="2400" b="0" dirty="0"/>
              <a:t>	-&gt; ABER: bisher keine weiteren Informationen</a:t>
            </a:r>
          </a:p>
        </p:txBody>
      </p:sp>
    </p:spTree>
    <p:extLst>
      <p:ext uri="{BB962C8B-B14F-4D97-AF65-F5344CB8AC3E}">
        <p14:creationId xmlns:p14="http://schemas.microsoft.com/office/powerpoint/2010/main" val="12366837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pZifW8aFR957L4ICys52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pZifW8aFR957L4ICys52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i1excwERMalcPqvNtEp4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Dsf8CW6bNMQ3Yror5H8w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i1excwERMalcPqvNtEp4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i1excwERMalcPqvNtEp4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i1excwERMalcPqvNtEp4g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186f4fd-a5a8-4bf5-9a6e-18103d7a4cc1">
      <Terms xmlns="http://schemas.microsoft.com/office/infopath/2007/PartnerControls"/>
    </lcf76f155ced4ddcb4097134ff3c332f>
    <TaxCatchAll xmlns="66b95213-0f78-48a4-bb0e-c796c9fb36c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B85833A410BC846A4F43C4FEAE3FEB7" ma:contentTypeVersion="18" ma:contentTypeDescription="Ein neues Dokument erstellen." ma:contentTypeScope="" ma:versionID="ccb6c45766fbe143439a495369f95521">
  <xsd:schema xmlns:xsd="http://www.w3.org/2001/XMLSchema" xmlns:xs="http://www.w3.org/2001/XMLSchema" xmlns:p="http://schemas.microsoft.com/office/2006/metadata/properties" xmlns:ns2="0186f4fd-a5a8-4bf5-9a6e-18103d7a4cc1" xmlns:ns3="66b95213-0f78-48a4-bb0e-c796c9fb36c3" targetNamespace="http://schemas.microsoft.com/office/2006/metadata/properties" ma:root="true" ma:fieldsID="ae9a670ca9e37db9f1056b78726a730a" ns2:_="" ns3:_="">
    <xsd:import namespace="0186f4fd-a5a8-4bf5-9a6e-18103d7a4cc1"/>
    <xsd:import namespace="66b95213-0f78-48a4-bb0e-c796c9fb36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86f4fd-a5a8-4bf5-9a6e-18103d7a4c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Bildmarkierungen" ma:readOnly="false" ma:fieldId="{5cf76f15-5ced-4ddc-b409-7134ff3c332f}" ma:taxonomyMulti="true" ma:sspId="5aaed89a-c0a9-4043-af1d-66cdaa4f1a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b95213-0f78-48a4-bb0e-c796c9fb36c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655d45f5-f9f5-4e9c-944b-b05a96bf77c4}" ma:internalName="TaxCatchAll" ma:showField="CatchAllData" ma:web="66b95213-0f78-48a4-bb0e-c796c9fb36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F44DF1-444F-46E1-BE87-1BB9C75997DB}">
  <ds:schemaRefs>
    <ds:schemaRef ds:uri="http://schemas.microsoft.com/office/infopath/2007/PartnerControls"/>
    <ds:schemaRef ds:uri="0186f4fd-a5a8-4bf5-9a6e-18103d7a4cc1"/>
    <ds:schemaRef ds:uri="http://www.w3.org/XML/1998/namespace"/>
    <ds:schemaRef ds:uri="http://schemas.microsoft.com/office/2006/documentManagement/types"/>
    <ds:schemaRef ds:uri="http://purl.org/dc/dcmitype/"/>
    <ds:schemaRef ds:uri="66b95213-0f78-48a4-bb0e-c796c9fb36c3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04A752B5-9720-418C-9324-C6580BC5A8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A3B8C3-B5A1-47B6-9768-7B322ACBF4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86f4fd-a5a8-4bf5-9a6e-18103d7a4cc1"/>
    <ds:schemaRef ds:uri="66b95213-0f78-48a4-bb0e-c796c9fb36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472</Words>
  <Application>Microsoft Office PowerPoint</Application>
  <PresentationFormat>Breitbild</PresentationFormat>
  <Paragraphs>112</Paragraphs>
  <Slides>9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OfficinaSansITCPro Book</vt:lpstr>
      <vt:lpstr>Wingdings</vt:lpstr>
      <vt:lpstr>Office</vt:lpstr>
      <vt:lpstr>Benutzerdefiniertes Design</vt:lpstr>
      <vt:lpstr>think-cell Folie</vt:lpstr>
      <vt:lpstr>PowerPoint-Präsentation</vt:lpstr>
      <vt:lpstr>Die Finals 2026 - Übersicht</vt:lpstr>
      <vt:lpstr>Die Finals 2026 – Wettkampfstätten I</vt:lpstr>
      <vt:lpstr>Die Finals 2026 – Wettkampfstätten II</vt:lpstr>
      <vt:lpstr>Die Finals 2026 – Wettkampfstätten III</vt:lpstr>
      <vt:lpstr>Die Finals 2026 – Coastal Rudern</vt:lpstr>
      <vt:lpstr>Die Finals 2026 - Rudern</vt:lpstr>
      <vt:lpstr>Die Finals 2026 – Weiteres I</vt:lpstr>
      <vt:lpstr>Die Finals 2026 – Weiteres II</vt:lpstr>
    </vt:vector>
  </TitlesOfParts>
  <Company>Mieschke Hofmann und Partner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Hendrik Hellhammer</dc:creator>
  <cp:lastModifiedBy>Cornelius Dietrich</cp:lastModifiedBy>
  <cp:revision>748</cp:revision>
  <cp:lastPrinted>2022-06-14T20:35:05Z</cp:lastPrinted>
  <dcterms:created xsi:type="dcterms:W3CDTF">2019-09-27T12:46:00Z</dcterms:created>
  <dcterms:modified xsi:type="dcterms:W3CDTF">2026-04-30T09:14:50Z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0x0101000B85833A410BC846A4F43C4FEAE3FEB7</vt:lpwstr>
  </property>
  <property fmtid="{D5CDD505-2E9C-101B-9397-08002B2CF9AE}" pid="3" name="MediaServiceImageTags">
    <vt:lpwstr/>
  </property>
</Properties>
</file>